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Default Extension="png" ContentType="image/png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</p:sldIdLst>
  <p:sldSz cx="10083800" cy="7556500"/>
  <p:notesSz cx="10083800" cy="7556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6285" y="2342515"/>
            <a:ext cx="857123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570" y="4231640"/>
            <a:ext cx="705866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15570">
              <a:lnSpc>
                <a:spcPts val="150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FFF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15570">
              <a:lnSpc>
                <a:spcPts val="150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04190" y="1737995"/>
            <a:ext cx="4386453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93157" y="1737995"/>
            <a:ext cx="4386453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15570">
              <a:lnSpc>
                <a:spcPts val="150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15570">
              <a:lnSpc>
                <a:spcPts val="150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15570">
              <a:lnSpc>
                <a:spcPts val="150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079990" cy="7556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20469" y="216661"/>
            <a:ext cx="7642860" cy="1021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5900" y="1174750"/>
            <a:ext cx="9287510" cy="32372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FFF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428492" y="7027545"/>
            <a:ext cx="3226816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04190" y="7027545"/>
            <a:ext cx="2319274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9370059" y="6890188"/>
            <a:ext cx="229870" cy="20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15570">
              <a:lnSpc>
                <a:spcPts val="150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hp-mysql-mvc.gajdaw.pl/instalacja/index.htm" TargetMode="External"/><Relationship Id="rId3" Type="http://schemas.openxmlformats.org/officeDocument/2006/relationships/hyperlink" Target="http://apache.org/" TargetMode="External"/><Relationship Id="rId4" Type="http://schemas.openxmlformats.org/officeDocument/2006/relationships/hyperlink" Target="http://php.net/manual/pl/" TargetMode="External"/><Relationship Id="rId5" Type="http://schemas.openxmlformats.org/officeDocument/2006/relationships/hyperlink" Target="http://webinside.pl/" TargetMode="External"/><Relationship Id="rId6" Type="http://schemas.openxmlformats.org/officeDocument/2006/relationships/hyperlink" Target="http://www.w3schools.com/php/php_if_else.asp" TargetMode="Externa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3" Type="http://schemas.openxmlformats.org/officeDocument/2006/relationships/hyperlink" Target="http://localhost/test.php%3B" TargetMode="External"/><Relationship Id="rId4" Type="http://schemas.openxmlformats.org/officeDocument/2006/relationships/image" Target="../media/image21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hp.net/" TargetMode="Externa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jpg"/><Relationship Id="rId3" Type="http://schemas.openxmlformats.org/officeDocument/2006/relationships/image" Target="../media/image42.jp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/" TargetMode="Externa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hyperlink" Target="http://localhost/" TargetMode="External"/><Relationship Id="rId4" Type="http://schemas.openxmlformats.org/officeDocument/2006/relationships/hyperlink" Target="http://localhost/%7Ezmienne/" TargetMode="Externa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5" Type="http://schemas.openxmlformats.org/officeDocument/2006/relationships/hyperlink" Target="file://localhost/C:/WebServ/httpd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6379" y="1008380"/>
            <a:ext cx="9617710" cy="6421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algn="r" marR="282575">
              <a:lnSpc>
                <a:spcPct val="100000"/>
              </a:lnSpc>
              <a:spcBef>
                <a:spcPts val="1060"/>
              </a:spcBef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2578" rIns="0" bIns="0" rtlCol="0" vert="horz">
            <a:spAutoFit/>
          </a:bodyPr>
          <a:lstStyle/>
          <a:p>
            <a:pPr marL="2100580">
              <a:lnSpc>
                <a:spcPct val="100000"/>
              </a:lnSpc>
            </a:pPr>
            <a:r>
              <a:rPr dirty="0" spc="-5"/>
              <a:t>przydatne</a:t>
            </a:r>
            <a:r>
              <a:rPr dirty="0" spc="-90"/>
              <a:t> </a:t>
            </a:r>
            <a:r>
              <a:rPr dirty="0" spc="-5"/>
              <a:t>strony</a:t>
            </a:r>
          </a:p>
        </p:txBody>
      </p:sp>
      <p:sp>
        <p:nvSpPr>
          <p:cNvPr id="4" name="object 4"/>
          <p:cNvSpPr/>
          <p:nvPr/>
        </p:nvSpPr>
        <p:spPr>
          <a:xfrm>
            <a:off x="246379" y="1008380"/>
            <a:ext cx="9617710" cy="6421120"/>
          </a:xfrm>
          <a:custGeom>
            <a:avLst/>
            <a:gdLst/>
            <a:ahLst/>
            <a:cxnLst/>
            <a:rect l="l" t="t" r="r" b="b"/>
            <a:pathLst>
              <a:path w="9617710" h="6421120">
                <a:moveTo>
                  <a:pt x="9617710" y="0"/>
                </a:moveTo>
                <a:lnTo>
                  <a:pt x="0" y="0"/>
                </a:lnTo>
                <a:lnTo>
                  <a:pt x="0" y="6421120"/>
                </a:lnTo>
                <a:lnTo>
                  <a:pt x="9617710" y="6421120"/>
                </a:lnTo>
                <a:lnTo>
                  <a:pt x="9617710" y="0"/>
                </a:lnTo>
                <a:close/>
              </a:path>
            </a:pathLst>
          </a:custGeom>
          <a:solidFill>
            <a:srgbClr val="00FFFF">
              <a:alpha val="25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46379" y="1008380"/>
            <a:ext cx="9617710" cy="6421120"/>
          </a:xfrm>
          <a:custGeom>
            <a:avLst/>
            <a:gdLst/>
            <a:ahLst/>
            <a:cxnLst/>
            <a:rect l="l" t="t" r="r" b="b"/>
            <a:pathLst>
              <a:path w="9617710" h="6421120">
                <a:moveTo>
                  <a:pt x="4809490" y="6421120"/>
                </a:moveTo>
                <a:lnTo>
                  <a:pt x="0" y="6421120"/>
                </a:lnTo>
                <a:lnTo>
                  <a:pt x="0" y="0"/>
                </a:lnTo>
                <a:lnTo>
                  <a:pt x="9617710" y="0"/>
                </a:lnTo>
                <a:lnTo>
                  <a:pt x="9617710" y="6421120"/>
                </a:lnTo>
                <a:lnTo>
                  <a:pt x="4809490" y="6421120"/>
                </a:lnTo>
                <a:close/>
              </a:path>
            </a:pathLst>
          </a:custGeom>
          <a:ln w="3175">
            <a:solidFill>
              <a:srgbClr val="00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75260" y="935989"/>
            <a:ext cx="9616440" cy="6421120"/>
          </a:xfrm>
          <a:prstGeom prst="rect">
            <a:avLst/>
          </a:prstGeom>
        </p:spPr>
        <p:txBody>
          <a:bodyPr wrap="square" lIns="0" tIns="100330" rIns="0" bIns="0" rtlCol="0" vert="horz">
            <a:spAutoFit/>
          </a:bodyPr>
          <a:lstStyle/>
          <a:p>
            <a:pPr marL="161290" marR="287655">
              <a:lnSpc>
                <a:spcPts val="7850"/>
              </a:lnSpc>
              <a:spcBef>
                <a:spcPts val="790"/>
              </a:spcBef>
            </a:pP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http://home.agh.edu.pl/~wojnicki/wiki/_media/pl:paw:dphp0.pdf 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  <a:hlinkClick r:id="rId2"/>
              </a:rPr>
              <a:t>http://php-mysql-mvc.gajdaw.pl/instalacja/index.ht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m 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  <a:hlinkClick r:id="rId3"/>
              </a:rPr>
              <a:t>http://apache.org/</a:t>
            </a:r>
            <a:endParaRPr sz="2400">
              <a:latin typeface="Arial"/>
              <a:cs typeface="Arial"/>
            </a:endParaRPr>
          </a:p>
          <a:p>
            <a:pPr marL="161290" marR="5908675">
              <a:lnSpc>
                <a:spcPts val="7850"/>
              </a:lnSpc>
            </a:pP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  <a:hlinkClick r:id="rId4"/>
              </a:rPr>
              <a:t>http://php.net/manual/pl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/ 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  <a:hlinkClick r:id="rId5"/>
              </a:rPr>
              <a:t>http://webinside.pl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/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350">
              <a:latin typeface="Times New Roman"/>
              <a:cs typeface="Times New Roman"/>
            </a:endParaRPr>
          </a:p>
          <a:p>
            <a:pPr marL="161290">
              <a:lnSpc>
                <a:spcPct val="100000"/>
              </a:lnSpc>
            </a:pP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  <a:hlinkClick r:id="rId6"/>
              </a:rPr>
              <a:t>http://www.w3schools.com/php/php_if_else.as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p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5260" y="935989"/>
            <a:ext cx="9616440" cy="6421120"/>
          </a:xfrm>
          <a:custGeom>
            <a:avLst/>
            <a:gdLst/>
            <a:ahLst/>
            <a:cxnLst/>
            <a:rect l="l" t="t" r="r" b="b"/>
            <a:pathLst>
              <a:path w="9616440" h="6421120">
                <a:moveTo>
                  <a:pt x="9616440" y="0"/>
                </a:moveTo>
                <a:lnTo>
                  <a:pt x="0" y="0"/>
                </a:lnTo>
                <a:lnTo>
                  <a:pt x="0" y="6421120"/>
                </a:lnTo>
                <a:lnTo>
                  <a:pt x="9616440" y="6421120"/>
                </a:lnTo>
                <a:lnTo>
                  <a:pt x="9616440" y="0"/>
                </a:lnTo>
                <a:close/>
              </a:path>
            </a:pathLst>
          </a:custGeom>
          <a:solidFill>
            <a:srgbClr val="0101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5260" y="935989"/>
            <a:ext cx="9616440" cy="6421120"/>
          </a:xfrm>
          <a:custGeom>
            <a:avLst/>
            <a:gdLst/>
            <a:ahLst/>
            <a:cxnLst/>
            <a:rect l="l" t="t" r="r" b="b"/>
            <a:pathLst>
              <a:path w="9616440" h="6421120">
                <a:moveTo>
                  <a:pt x="4808220" y="6421120"/>
                </a:moveTo>
                <a:lnTo>
                  <a:pt x="0" y="6421120"/>
                </a:lnTo>
                <a:lnTo>
                  <a:pt x="0" y="0"/>
                </a:lnTo>
                <a:lnTo>
                  <a:pt x="9616440" y="0"/>
                </a:lnTo>
                <a:lnTo>
                  <a:pt x="9616440" y="6421120"/>
                </a:lnTo>
                <a:lnTo>
                  <a:pt x="4808220" y="6421120"/>
                </a:lnTo>
                <a:close/>
              </a:path>
            </a:pathLst>
          </a:custGeom>
          <a:ln w="3175">
            <a:solidFill>
              <a:srgbClr val="00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52729" y="1456690"/>
            <a:ext cx="9184640" cy="5361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http://home.agh.edu.pl/~wojnicki/wiki/_media/pl:paw:dphp0.pdf</a:t>
            </a:r>
            <a:endParaRPr sz="2400">
              <a:latin typeface="Arial"/>
              <a:cs typeface="Arial"/>
            </a:endParaRPr>
          </a:p>
          <a:p>
            <a:pPr marL="12700" marR="1605915">
              <a:lnSpc>
                <a:spcPct val="272600"/>
              </a:lnSpc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http://php-mysql-mvc.gajdaw.pl/instalacja/index.htm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http://apache.org/</a:t>
            </a:r>
            <a:endParaRPr sz="2400">
              <a:latin typeface="Arial"/>
              <a:cs typeface="Arial"/>
            </a:endParaRPr>
          </a:p>
          <a:p>
            <a:pPr marL="12700" marR="5626100">
              <a:lnSpc>
                <a:spcPct val="272600"/>
              </a:lnSpc>
              <a:spcBef>
                <a:spcPts val="10"/>
              </a:spcBef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http://php.net/manual/pl/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  <a:hlinkClick r:id="rId5"/>
              </a:rPr>
              <a:t>http://webinside.pl/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  <a:hlinkClick r:id="rId6"/>
              </a:rPr>
              <a:t>http://www.w3schools.com/php/php_if_else.asp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812800">
              <a:lnSpc>
                <a:spcPct val="100000"/>
              </a:lnSpc>
            </a:pPr>
            <a:r>
              <a:rPr dirty="0" spc="-5"/>
              <a:t>Konfiguracja </a:t>
            </a:r>
            <a:r>
              <a:rPr dirty="0" spc="-10"/>
              <a:t>PHP-plik</a:t>
            </a:r>
            <a:r>
              <a:rPr dirty="0" spc="-60"/>
              <a:t> </a:t>
            </a:r>
            <a:r>
              <a:rPr dirty="0" spc="-10"/>
              <a:t>php.ini</a:t>
            </a:r>
          </a:p>
        </p:txBody>
      </p:sp>
      <p:sp>
        <p:nvSpPr>
          <p:cNvPr id="3" name="object 3"/>
          <p:cNvSpPr/>
          <p:nvPr/>
        </p:nvSpPr>
        <p:spPr>
          <a:xfrm>
            <a:off x="504190" y="1254760"/>
            <a:ext cx="9287510" cy="2129790"/>
          </a:xfrm>
          <a:custGeom>
            <a:avLst/>
            <a:gdLst/>
            <a:ahLst/>
            <a:cxnLst/>
            <a:rect l="l" t="t" r="r" b="b"/>
            <a:pathLst>
              <a:path w="9287510" h="2129790">
                <a:moveTo>
                  <a:pt x="9287510" y="0"/>
                </a:moveTo>
                <a:lnTo>
                  <a:pt x="0" y="0"/>
                </a:lnTo>
                <a:lnTo>
                  <a:pt x="0" y="2129790"/>
                </a:lnTo>
                <a:lnTo>
                  <a:pt x="9287510" y="2129790"/>
                </a:lnTo>
                <a:lnTo>
                  <a:pt x="9287510" y="0"/>
                </a:lnTo>
                <a:close/>
              </a:path>
            </a:pathLst>
          </a:custGeom>
          <a:solidFill>
            <a:srgbClr val="00FFFF">
              <a:alpha val="25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31800" y="1182369"/>
            <a:ext cx="9288780" cy="2148840"/>
          </a:xfrm>
          <a:prstGeom prst="rect">
            <a:avLst/>
          </a:prstGeom>
        </p:spPr>
        <p:txBody>
          <a:bodyPr wrap="square" lIns="0" tIns="93980" rIns="0" bIns="0" rtlCol="0" vert="horz">
            <a:spAutoFit/>
          </a:bodyPr>
          <a:lstStyle/>
          <a:p>
            <a:pPr marL="161925">
              <a:lnSpc>
                <a:spcPct val="100000"/>
              </a:lnSpc>
              <a:spcBef>
                <a:spcPts val="740"/>
              </a:spcBef>
            </a:pP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W</a:t>
            </a:r>
            <a:r>
              <a:rPr dirty="0" sz="2400" spc="-80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pliku</a:t>
            </a:r>
            <a:endParaRPr sz="2400">
              <a:latin typeface="Arial"/>
              <a:cs typeface="Arial"/>
            </a:endParaRPr>
          </a:p>
          <a:p>
            <a:pPr marL="161925">
              <a:lnSpc>
                <a:spcPct val="100000"/>
              </a:lnSpc>
              <a:spcBef>
                <a:spcPts val="1050"/>
              </a:spcBef>
            </a:pP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C:\WebServ\php\php.ini-development,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wiersz</a:t>
            </a:r>
            <a:r>
              <a:rPr dirty="0" sz="2400" spc="95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461</a:t>
            </a:r>
            <a:endParaRPr sz="2400">
              <a:latin typeface="Arial"/>
              <a:cs typeface="Arial"/>
            </a:endParaRPr>
          </a:p>
          <a:p>
            <a:pPr marL="161925" marR="344170">
              <a:lnSpc>
                <a:spcPct val="95000"/>
              </a:lnSpc>
              <a:spcBef>
                <a:spcPts val="1185"/>
              </a:spcBef>
            </a:pP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można włączyć (error_reporting 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=E_ALL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| 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E_STRICT)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lub  wyłączyć (E_ALL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|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~E_NOTICE)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wyświetlanie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powiadomień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o  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błędach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1800" y="1182369"/>
            <a:ext cx="9288780" cy="2129790"/>
          </a:xfrm>
          <a:custGeom>
            <a:avLst/>
            <a:gdLst/>
            <a:ahLst/>
            <a:cxnLst/>
            <a:rect l="l" t="t" r="r" b="b"/>
            <a:pathLst>
              <a:path w="9288780" h="2129790">
                <a:moveTo>
                  <a:pt x="9288780" y="0"/>
                </a:moveTo>
                <a:lnTo>
                  <a:pt x="0" y="0"/>
                </a:lnTo>
                <a:lnTo>
                  <a:pt x="0" y="2129790"/>
                </a:lnTo>
                <a:lnTo>
                  <a:pt x="9288780" y="2129790"/>
                </a:lnTo>
                <a:lnTo>
                  <a:pt x="9288780" y="0"/>
                </a:lnTo>
                <a:close/>
              </a:path>
            </a:pathLst>
          </a:custGeom>
          <a:solidFill>
            <a:srgbClr val="0101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06070">
              <a:lnSpc>
                <a:spcPct val="100000"/>
              </a:lnSpc>
            </a:pPr>
            <a:r>
              <a:rPr dirty="0">
                <a:solidFill>
                  <a:srgbClr val="FFFFFF"/>
                </a:solidFill>
              </a:rPr>
              <a:t>W</a:t>
            </a:r>
            <a:r>
              <a:rPr dirty="0" spc="-85">
                <a:solidFill>
                  <a:srgbClr val="FFFFFF"/>
                </a:solidFill>
              </a:rPr>
              <a:t> </a:t>
            </a:r>
            <a:r>
              <a:rPr dirty="0" spc="-5">
                <a:solidFill>
                  <a:srgbClr val="FFFFFF"/>
                </a:solidFill>
              </a:rPr>
              <a:t>pliku</a:t>
            </a:r>
          </a:p>
          <a:p>
            <a:pPr marL="306070">
              <a:lnSpc>
                <a:spcPct val="100000"/>
              </a:lnSpc>
              <a:spcBef>
                <a:spcPts val="1050"/>
              </a:spcBef>
            </a:pPr>
            <a:r>
              <a:rPr dirty="0" spc="-10">
                <a:solidFill>
                  <a:srgbClr val="FFFFFF"/>
                </a:solidFill>
              </a:rPr>
              <a:t>C:\WebServ\php\php.ini-development, </a:t>
            </a:r>
            <a:r>
              <a:rPr dirty="0">
                <a:solidFill>
                  <a:srgbClr val="FFFFFF"/>
                </a:solidFill>
              </a:rPr>
              <a:t>wiersz</a:t>
            </a:r>
            <a:r>
              <a:rPr dirty="0" spc="110">
                <a:solidFill>
                  <a:srgbClr val="FFFFFF"/>
                </a:solidFill>
              </a:rPr>
              <a:t> </a:t>
            </a:r>
            <a:r>
              <a:rPr dirty="0" spc="-10">
                <a:solidFill>
                  <a:srgbClr val="FFFFFF"/>
                </a:solidFill>
              </a:rPr>
              <a:t>461</a:t>
            </a:r>
          </a:p>
          <a:p>
            <a:pPr marL="306070" marR="5080">
              <a:lnSpc>
                <a:spcPts val="2740"/>
              </a:lnSpc>
              <a:spcBef>
                <a:spcPts val="1245"/>
              </a:spcBef>
            </a:pPr>
            <a:r>
              <a:rPr dirty="0" spc="-5">
                <a:solidFill>
                  <a:srgbClr val="FFFFFF"/>
                </a:solidFill>
              </a:rPr>
              <a:t>można włączyć (error_reporting </a:t>
            </a:r>
            <a:r>
              <a:rPr dirty="0" spc="-10">
                <a:solidFill>
                  <a:srgbClr val="FFFFFF"/>
                </a:solidFill>
              </a:rPr>
              <a:t>=E_ALL </a:t>
            </a:r>
            <a:r>
              <a:rPr dirty="0">
                <a:solidFill>
                  <a:srgbClr val="FFFFFF"/>
                </a:solidFill>
              </a:rPr>
              <a:t>| </a:t>
            </a:r>
            <a:r>
              <a:rPr dirty="0" spc="-10">
                <a:solidFill>
                  <a:srgbClr val="FFFFFF"/>
                </a:solidFill>
              </a:rPr>
              <a:t>E_STRICT) </a:t>
            </a:r>
            <a:r>
              <a:rPr dirty="0">
                <a:solidFill>
                  <a:srgbClr val="FFFFFF"/>
                </a:solidFill>
              </a:rPr>
              <a:t>lub  </a:t>
            </a:r>
            <a:r>
              <a:rPr dirty="0" spc="-5">
                <a:solidFill>
                  <a:srgbClr val="FFFFFF"/>
                </a:solidFill>
              </a:rPr>
              <a:t>wyłączyć (E_ALL </a:t>
            </a:r>
            <a:r>
              <a:rPr dirty="0">
                <a:solidFill>
                  <a:srgbClr val="FFFFFF"/>
                </a:solidFill>
              </a:rPr>
              <a:t>| </a:t>
            </a:r>
            <a:r>
              <a:rPr dirty="0" spc="-5">
                <a:solidFill>
                  <a:srgbClr val="FFFFFF"/>
                </a:solidFill>
              </a:rPr>
              <a:t>~E_NOTICE) </a:t>
            </a:r>
            <a:r>
              <a:rPr dirty="0">
                <a:solidFill>
                  <a:srgbClr val="FFFFFF"/>
                </a:solidFill>
              </a:rPr>
              <a:t>wyświetlanie </a:t>
            </a:r>
            <a:r>
              <a:rPr dirty="0" spc="-5">
                <a:solidFill>
                  <a:srgbClr val="FFFFFF"/>
                </a:solidFill>
              </a:rPr>
              <a:t>powiadomień </a:t>
            </a:r>
            <a:r>
              <a:rPr dirty="0">
                <a:solidFill>
                  <a:srgbClr val="FFFFFF"/>
                </a:solidFill>
              </a:rPr>
              <a:t>o  </a:t>
            </a:r>
            <a:r>
              <a:rPr dirty="0" spc="-5">
                <a:solidFill>
                  <a:srgbClr val="FFFFFF"/>
                </a:solidFill>
              </a:rPr>
              <a:t>błędach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05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812800">
              <a:lnSpc>
                <a:spcPct val="100000"/>
              </a:lnSpc>
            </a:pPr>
            <a:r>
              <a:rPr dirty="0" spc="-5"/>
              <a:t>Konfiguracja </a:t>
            </a:r>
            <a:r>
              <a:rPr dirty="0" spc="-10"/>
              <a:t>PHP-plik</a:t>
            </a:r>
            <a:r>
              <a:rPr dirty="0" spc="-60"/>
              <a:t> </a:t>
            </a:r>
            <a:r>
              <a:rPr dirty="0" spc="-10"/>
              <a:t>php.ini</a:t>
            </a:r>
          </a:p>
        </p:txBody>
      </p:sp>
      <p:sp>
        <p:nvSpPr>
          <p:cNvPr id="3" name="object 3"/>
          <p:cNvSpPr/>
          <p:nvPr/>
        </p:nvSpPr>
        <p:spPr>
          <a:xfrm>
            <a:off x="589280" y="791209"/>
            <a:ext cx="8770620" cy="6499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05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2810" y="882650"/>
            <a:ext cx="8755380" cy="63169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50">
              <a:latin typeface="Times New Roman"/>
              <a:cs typeface="Times New Roman"/>
            </a:endParaRPr>
          </a:p>
          <a:p>
            <a:pPr algn="r" marR="66040">
              <a:lnSpc>
                <a:spcPct val="100000"/>
              </a:lnSpc>
            </a:pPr>
            <a:r>
              <a:rPr dirty="0" sz="1400" spc="5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812800">
              <a:lnSpc>
                <a:spcPct val="100000"/>
              </a:lnSpc>
            </a:pPr>
            <a:r>
              <a:rPr dirty="0" spc="-5"/>
              <a:t>Konfiguracja </a:t>
            </a:r>
            <a:r>
              <a:rPr dirty="0" spc="-10"/>
              <a:t>PHP-plik</a:t>
            </a:r>
            <a:r>
              <a:rPr dirty="0" spc="-60"/>
              <a:t> </a:t>
            </a:r>
            <a:r>
              <a:rPr dirty="0" spc="-10"/>
              <a:t>php.ini</a:t>
            </a:r>
          </a:p>
        </p:txBody>
      </p:sp>
      <p:sp>
        <p:nvSpPr>
          <p:cNvPr id="4" name="object 4"/>
          <p:cNvSpPr/>
          <p:nvPr/>
        </p:nvSpPr>
        <p:spPr>
          <a:xfrm>
            <a:off x="892810" y="882650"/>
            <a:ext cx="8755380" cy="63169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4479" y="1061720"/>
            <a:ext cx="4470400" cy="55689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Czym </a:t>
            </a:r>
            <a:r>
              <a:rPr dirty="0" spc="-5"/>
              <a:t>jest język</a:t>
            </a:r>
            <a:r>
              <a:rPr dirty="0" spc="-90"/>
              <a:t> </a:t>
            </a:r>
            <a:r>
              <a:rPr dirty="0" spc="-5"/>
              <a:t>PHP</a:t>
            </a:r>
          </a:p>
        </p:txBody>
      </p:sp>
      <p:sp>
        <p:nvSpPr>
          <p:cNvPr id="3" name="object 3"/>
          <p:cNvSpPr/>
          <p:nvPr/>
        </p:nvSpPr>
        <p:spPr>
          <a:xfrm>
            <a:off x="143510" y="2015489"/>
            <a:ext cx="9936480" cy="2376170"/>
          </a:xfrm>
          <a:custGeom>
            <a:avLst/>
            <a:gdLst/>
            <a:ahLst/>
            <a:cxnLst/>
            <a:rect l="l" t="t" r="r" b="b"/>
            <a:pathLst>
              <a:path w="9936480" h="2376170">
                <a:moveTo>
                  <a:pt x="9936480" y="0"/>
                </a:moveTo>
                <a:lnTo>
                  <a:pt x="0" y="0"/>
                </a:lnTo>
                <a:lnTo>
                  <a:pt x="0" y="2376170"/>
                </a:lnTo>
                <a:lnTo>
                  <a:pt x="9936480" y="2376170"/>
                </a:lnTo>
                <a:lnTo>
                  <a:pt x="9936480" y="0"/>
                </a:lnTo>
                <a:close/>
              </a:path>
            </a:pathLst>
          </a:custGeom>
          <a:solidFill>
            <a:srgbClr val="00FFFF">
              <a:alpha val="25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2389" y="1944370"/>
            <a:ext cx="9935210" cy="2376170"/>
          </a:xfrm>
          <a:prstGeom prst="rect">
            <a:avLst/>
          </a:prstGeom>
        </p:spPr>
        <p:txBody>
          <a:bodyPr wrap="square" lIns="0" tIns="121285" rIns="0" bIns="0" rtlCol="0" vert="horz">
            <a:spAutoFit/>
          </a:bodyPr>
          <a:lstStyle/>
          <a:p>
            <a:pPr marL="161290" marR="52705">
              <a:lnSpc>
                <a:spcPts val="2730"/>
              </a:lnSpc>
              <a:spcBef>
                <a:spcPts val="955"/>
              </a:spcBef>
            </a:pP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PHP (angielski akronim </a:t>
            </a:r>
            <a:r>
              <a:rPr dirty="0" sz="2400" spc="-25" b="1">
                <a:solidFill>
                  <a:srgbClr val="00FFFF"/>
                </a:solidFill>
                <a:latin typeface="Arial"/>
                <a:cs typeface="Arial"/>
              </a:rPr>
              <a:t>rekurencyjny,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którego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rozwinięcie to 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PHP  Hypertext Preprocessor),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pierwotnie nazwany 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Personal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Home</a:t>
            </a:r>
            <a:r>
              <a:rPr dirty="0" sz="2400" spc="150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Page</a:t>
            </a:r>
            <a:endParaRPr sz="2400">
              <a:latin typeface="Arial"/>
              <a:cs typeface="Arial"/>
            </a:endParaRPr>
          </a:p>
          <a:p>
            <a:pPr marL="161290" marR="494030">
              <a:lnSpc>
                <a:spcPts val="2730"/>
              </a:lnSpc>
              <a:spcBef>
                <a:spcPts val="10"/>
              </a:spcBef>
            </a:pP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-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skryptowy język programowania, służący przede wszystkim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do  tworzenia 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dynamicznych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stron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WWW i</a:t>
            </a:r>
            <a:r>
              <a:rPr dirty="0" sz="2400" spc="-45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wykonywany</a:t>
            </a:r>
            <a:endParaRPr sz="2400">
              <a:latin typeface="Arial"/>
              <a:cs typeface="Arial"/>
            </a:endParaRPr>
          </a:p>
          <a:p>
            <a:pPr marL="161290" marR="79375">
              <a:lnSpc>
                <a:spcPts val="2740"/>
              </a:lnSpc>
              <a:spcBef>
                <a:spcPts val="1190"/>
              </a:spcBef>
              <a:tabLst>
                <a:tab pos="7800340" algn="l"/>
              </a:tabLst>
            </a:pP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w</a:t>
            </a:r>
            <a:r>
              <a:rPr dirty="0" sz="2400" spc="30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400" spc="5" b="1">
                <a:solidFill>
                  <a:srgbClr val="00FFFF"/>
                </a:solidFill>
                <a:latin typeface="Arial"/>
                <a:cs typeface="Arial"/>
              </a:rPr>
              <a:t>t</a:t>
            </a:r>
            <a:r>
              <a:rPr dirty="0" sz="2400" spc="-35" b="1">
                <a:solidFill>
                  <a:srgbClr val="00FFFF"/>
                </a:solidFill>
                <a:latin typeface="Arial"/>
                <a:cs typeface="Arial"/>
              </a:rPr>
              <a:t>y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m 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p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rz</a:t>
            </a:r>
            <a:r>
              <a:rPr dirty="0" sz="2400" spc="-25" b="1">
                <a:solidFill>
                  <a:srgbClr val="00FFFF"/>
                </a:solidFill>
                <a:latin typeface="Arial"/>
                <a:cs typeface="Arial"/>
              </a:rPr>
              <a:t>y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pa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d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k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u 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p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o 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s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tr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o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nie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s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e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r</a:t>
            </a:r>
            <a:r>
              <a:rPr dirty="0" sz="2400" spc="30" b="1">
                <a:solidFill>
                  <a:srgbClr val="00FFFF"/>
                </a:solidFill>
                <a:latin typeface="Arial"/>
                <a:cs typeface="Arial"/>
              </a:rPr>
              <a:t>w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e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r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a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, z m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o</a:t>
            </a:r>
            <a:r>
              <a:rPr dirty="0" sz="2400" spc="5" b="1">
                <a:solidFill>
                  <a:srgbClr val="00FFFF"/>
                </a:solidFill>
                <a:latin typeface="Arial"/>
                <a:cs typeface="Arial"/>
              </a:rPr>
              <a:t>z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li</a:t>
            </a:r>
            <a:r>
              <a:rPr dirty="0" sz="2400" spc="30" b="1">
                <a:solidFill>
                  <a:srgbClr val="00FFFF"/>
                </a:solidFill>
                <a:latin typeface="Arial"/>
                <a:cs typeface="Arial"/>
              </a:rPr>
              <a:t>w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ośc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ią	z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a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g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n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i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e</a:t>
            </a:r>
            <a:r>
              <a:rPr dirty="0" sz="2400" spc="5" b="1">
                <a:solidFill>
                  <a:srgbClr val="00FFFF"/>
                </a:solidFill>
                <a:latin typeface="Arial"/>
                <a:cs typeface="Arial"/>
              </a:rPr>
              <a:t>ż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d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ż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a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nia  w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HTML (bądź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w</a:t>
            </a:r>
            <a:r>
              <a:rPr dirty="0" sz="2400" spc="-65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XHTML)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389" y="1944370"/>
            <a:ext cx="9935210" cy="2376170"/>
          </a:xfrm>
          <a:custGeom>
            <a:avLst/>
            <a:gdLst/>
            <a:ahLst/>
            <a:cxnLst/>
            <a:rect l="l" t="t" r="r" b="b"/>
            <a:pathLst>
              <a:path w="9935210" h="2376170">
                <a:moveTo>
                  <a:pt x="9935210" y="0"/>
                </a:moveTo>
                <a:lnTo>
                  <a:pt x="0" y="0"/>
                </a:lnTo>
                <a:lnTo>
                  <a:pt x="0" y="2376169"/>
                </a:lnTo>
                <a:lnTo>
                  <a:pt x="9935210" y="2376169"/>
                </a:lnTo>
                <a:lnTo>
                  <a:pt x="9935210" y="0"/>
                </a:lnTo>
                <a:close/>
              </a:path>
            </a:pathLst>
          </a:custGeom>
          <a:solidFill>
            <a:srgbClr val="0101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224280" y="5057140"/>
            <a:ext cx="6880859" cy="1783080"/>
          </a:xfrm>
          <a:custGeom>
            <a:avLst/>
            <a:gdLst/>
            <a:ahLst/>
            <a:cxnLst/>
            <a:rect l="l" t="t" r="r" b="b"/>
            <a:pathLst>
              <a:path w="6880859" h="1783079">
                <a:moveTo>
                  <a:pt x="6880860" y="0"/>
                </a:moveTo>
                <a:lnTo>
                  <a:pt x="0" y="0"/>
                </a:lnTo>
                <a:lnTo>
                  <a:pt x="0" y="1783080"/>
                </a:lnTo>
                <a:lnTo>
                  <a:pt x="6880860" y="1783080"/>
                </a:lnTo>
                <a:lnTo>
                  <a:pt x="6880860" y="0"/>
                </a:lnTo>
                <a:close/>
              </a:path>
            </a:pathLst>
          </a:custGeom>
          <a:solidFill>
            <a:srgbClr val="00FFFF">
              <a:alpha val="25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51889" y="4986020"/>
            <a:ext cx="6882130" cy="1781810"/>
          </a:xfrm>
          <a:prstGeom prst="rect">
            <a:avLst/>
          </a:prstGeom>
        </p:spPr>
        <p:txBody>
          <a:bodyPr wrap="square" lIns="0" tIns="112395" rIns="0" bIns="0" rtlCol="0" vert="horz">
            <a:spAutoFit/>
          </a:bodyPr>
          <a:lstStyle/>
          <a:p>
            <a:pPr marL="161925" marR="168275">
              <a:lnSpc>
                <a:spcPct val="95000"/>
              </a:lnSpc>
              <a:spcBef>
                <a:spcPts val="885"/>
              </a:spcBef>
            </a:pP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Udostępniany jest na 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zasadach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licencji 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open-  source.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Jego składnia bazuje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na 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językach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C,  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Java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i</a:t>
            </a:r>
            <a:r>
              <a:rPr dirty="0" sz="2400" spc="-70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Perl.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51889" y="4986020"/>
            <a:ext cx="6882130" cy="1781810"/>
          </a:xfrm>
          <a:custGeom>
            <a:avLst/>
            <a:gdLst/>
            <a:ahLst/>
            <a:cxnLst/>
            <a:rect l="l" t="t" r="r" b="b"/>
            <a:pathLst>
              <a:path w="6882130" h="1781809">
                <a:moveTo>
                  <a:pt x="6882130" y="0"/>
                </a:moveTo>
                <a:lnTo>
                  <a:pt x="0" y="0"/>
                </a:lnTo>
                <a:lnTo>
                  <a:pt x="0" y="1781809"/>
                </a:lnTo>
                <a:lnTo>
                  <a:pt x="6882130" y="1781809"/>
                </a:lnTo>
                <a:lnTo>
                  <a:pt x="6882130" y="0"/>
                </a:lnTo>
                <a:close/>
              </a:path>
            </a:pathLst>
          </a:custGeom>
          <a:solidFill>
            <a:srgbClr val="0101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49860" y="1992375"/>
            <a:ext cx="9737725" cy="4085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2740"/>
              </a:lnSpc>
            </a:pP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PHP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(angielski akronim </a:t>
            </a:r>
            <a:r>
              <a:rPr dirty="0" sz="2400" spc="-25" b="1">
                <a:solidFill>
                  <a:srgbClr val="FFFFFF"/>
                </a:solidFill>
                <a:latin typeface="Arial"/>
                <a:cs typeface="Arial"/>
              </a:rPr>
              <a:t>rekurencyjny,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którego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rozwinięcie to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PHP 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Hypertext Preprocessor),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pierwotnie nazwany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Personal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Home</a:t>
            </a:r>
            <a:r>
              <a:rPr dirty="0" sz="2400" spc="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Page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590"/>
              </a:lnSpc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skryptowy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język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programowania, służący przede wszystkim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do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810"/>
              </a:lnSpc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tworzenia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dynamicznych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stron WWW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wykonywany</a:t>
            </a:r>
            <a:endParaRPr sz="2400">
              <a:latin typeface="Arial"/>
              <a:cs typeface="Arial"/>
            </a:endParaRPr>
          </a:p>
          <a:p>
            <a:pPr marL="12700" marR="29845">
              <a:lnSpc>
                <a:spcPts val="2740"/>
              </a:lnSpc>
              <a:spcBef>
                <a:spcPts val="1245"/>
              </a:spcBef>
              <a:tabLst>
                <a:tab pos="7651750" algn="l"/>
              </a:tabLst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z="2400" spc="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400" spc="-25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dirty="0" sz="2400" spc="-25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adk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u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ie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400" spc="20" b="1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z="24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z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ozli</a:t>
            </a:r>
            <a:r>
              <a:rPr dirty="0" sz="2400" spc="30" b="1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oś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cią	z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ież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ż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nia  w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HTML (bądź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z="24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XHTML)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50">
              <a:latin typeface="Times New Roman"/>
              <a:cs typeface="Times New Roman"/>
            </a:endParaRPr>
          </a:p>
          <a:p>
            <a:pPr marL="1092200" marR="2094230">
              <a:lnSpc>
                <a:spcPct val="95000"/>
              </a:lnSpc>
              <a:spcBef>
                <a:spcPts val="5"/>
              </a:spcBef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Udostępniany jest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na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zasadach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licencji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open-  source.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Jego składnia bazuje na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językach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C,  Java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4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Perl.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05"/>
              </a:lnSpc>
            </a:pPr>
            <a:fld id="{81D60167-4931-47E6-BA6A-407CBD079E47}" type="slidenum">
              <a:rPr dirty="0"/>
              <a:t>13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510" y="1582419"/>
            <a:ext cx="9940290" cy="3171190"/>
          </a:xfrm>
          <a:custGeom>
            <a:avLst/>
            <a:gdLst/>
            <a:ahLst/>
            <a:cxnLst/>
            <a:rect l="l" t="t" r="r" b="b"/>
            <a:pathLst>
              <a:path w="9940290" h="3171190">
                <a:moveTo>
                  <a:pt x="9940290" y="0"/>
                </a:moveTo>
                <a:lnTo>
                  <a:pt x="0" y="0"/>
                </a:lnTo>
                <a:lnTo>
                  <a:pt x="0" y="3171190"/>
                </a:lnTo>
                <a:lnTo>
                  <a:pt x="9940290" y="3171190"/>
                </a:lnTo>
                <a:lnTo>
                  <a:pt x="9940290" y="0"/>
                </a:lnTo>
                <a:close/>
              </a:path>
            </a:pathLst>
          </a:custGeom>
          <a:solidFill>
            <a:srgbClr val="00FFFF">
              <a:alpha val="25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2389" y="1510030"/>
            <a:ext cx="9980930" cy="3191510"/>
          </a:xfrm>
          <a:prstGeom prst="rect">
            <a:avLst/>
          </a:prstGeom>
        </p:spPr>
        <p:txBody>
          <a:bodyPr wrap="square" lIns="0" tIns="93980" rIns="0" bIns="0" rtlCol="0" vert="horz">
            <a:spAutoFit/>
          </a:bodyPr>
          <a:lstStyle/>
          <a:p>
            <a:pPr marL="161290">
              <a:lnSpc>
                <a:spcPct val="100000"/>
              </a:lnSpc>
              <a:spcBef>
                <a:spcPts val="740"/>
              </a:spcBef>
            </a:pP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PHP jest 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językiem skryptowym działającym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po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stronie</a:t>
            </a:r>
            <a:r>
              <a:rPr dirty="0" sz="2400" spc="55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serwera.</a:t>
            </a:r>
            <a:endParaRPr sz="2400">
              <a:latin typeface="Arial"/>
              <a:cs typeface="Arial"/>
            </a:endParaRPr>
          </a:p>
          <a:p>
            <a:pPr marL="161290" marR="240029" indent="85090">
              <a:lnSpc>
                <a:spcPct val="95000"/>
              </a:lnSpc>
              <a:spcBef>
                <a:spcPts val="1195"/>
              </a:spcBef>
              <a:tabLst>
                <a:tab pos="2804795" algn="l"/>
                <a:tab pos="4576445" algn="l"/>
                <a:tab pos="5875020" algn="l"/>
              </a:tabLst>
            </a:pP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Osadza się go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w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kodzie HTML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w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postaci bloków 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ograniczonych 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znacznikami	&lt;?php	?&gt;,	które są</a:t>
            </a:r>
            <a:r>
              <a:rPr dirty="0" sz="2400" spc="-55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przekształcane</a:t>
            </a:r>
            <a:r>
              <a:rPr dirty="0" sz="2400" spc="-35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na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HTML 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podczas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każdorazowego odświeżenia </a:t>
            </a:r>
            <a:r>
              <a:rPr dirty="0" sz="2400" spc="-35" b="1">
                <a:solidFill>
                  <a:srgbClr val="00FFFF"/>
                </a:solidFill>
                <a:latin typeface="Arial"/>
                <a:cs typeface="Arial"/>
              </a:rPr>
              <a:t>strony.</a:t>
            </a:r>
            <a:endParaRPr sz="2400">
              <a:latin typeface="Arial"/>
              <a:cs typeface="Arial"/>
            </a:endParaRPr>
          </a:p>
          <a:p>
            <a:pPr marL="161290" marR="203200">
              <a:lnSpc>
                <a:spcPct val="95000"/>
              </a:lnSpc>
              <a:spcBef>
                <a:spcPts val="1185"/>
              </a:spcBef>
            </a:pP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Kod 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PHP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jest wykonywany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po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stronie serwera, który interpretuje  składnie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i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wysyła odpowiednio zmodyfikowany 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kod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HTML.  Użytkownik strony może 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zobaczyć jedynie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efekt, nie mając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wglądu  do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napisanego przez nas</a:t>
            </a:r>
            <a:r>
              <a:rPr dirty="0" sz="2400" spc="-70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skryptu.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389" y="1510030"/>
            <a:ext cx="9980930" cy="3171190"/>
          </a:xfrm>
          <a:custGeom>
            <a:avLst/>
            <a:gdLst/>
            <a:ahLst/>
            <a:cxnLst/>
            <a:rect l="l" t="t" r="r" b="b"/>
            <a:pathLst>
              <a:path w="9980930" h="3171190">
                <a:moveTo>
                  <a:pt x="9980930" y="0"/>
                </a:moveTo>
                <a:lnTo>
                  <a:pt x="0" y="0"/>
                </a:lnTo>
                <a:lnTo>
                  <a:pt x="0" y="3171190"/>
                </a:lnTo>
                <a:lnTo>
                  <a:pt x="9980930" y="3171190"/>
                </a:lnTo>
                <a:lnTo>
                  <a:pt x="9980930" y="0"/>
                </a:lnTo>
                <a:close/>
              </a:path>
            </a:pathLst>
          </a:custGeom>
          <a:solidFill>
            <a:srgbClr val="0101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49860" y="1531620"/>
            <a:ext cx="9597390" cy="2068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PHP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jest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językiem skryptowym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działającym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po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stronie</a:t>
            </a:r>
            <a:r>
              <a:rPr dirty="0" sz="240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serwera.</a:t>
            </a:r>
            <a:endParaRPr sz="2400">
              <a:latin typeface="Arial"/>
              <a:cs typeface="Arial"/>
            </a:endParaRPr>
          </a:p>
          <a:p>
            <a:pPr marL="12700" marR="5080" indent="85090">
              <a:lnSpc>
                <a:spcPct val="95000"/>
              </a:lnSpc>
              <a:spcBef>
                <a:spcPts val="1190"/>
              </a:spcBef>
              <a:tabLst>
                <a:tab pos="2655570" algn="l"/>
                <a:tab pos="4426585" algn="l"/>
                <a:tab pos="5725160" algn="l"/>
              </a:tabLst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Osadza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się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go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w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kodzie HTML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w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postaci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bloków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ograniczonych 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znacznikami	&lt;?php	?&gt;,	które są</a:t>
            </a:r>
            <a:r>
              <a:rPr dirty="0" sz="24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przekształcane</a:t>
            </a:r>
            <a:r>
              <a:rPr dirty="0" sz="24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na 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HTML podczas każdorazowego odświeżenia</a:t>
            </a:r>
            <a:r>
              <a:rPr dirty="0" sz="24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35" b="1">
                <a:solidFill>
                  <a:srgbClr val="FFFFFF"/>
                </a:solidFill>
                <a:latin typeface="Arial"/>
                <a:cs typeface="Arial"/>
              </a:rPr>
              <a:t>strony.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Kod PHP jest wykonywany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po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stronie serwera, który</a:t>
            </a:r>
            <a:r>
              <a:rPr dirty="0" sz="24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interpretuje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9860" y="3946652"/>
            <a:ext cx="9633585" cy="6946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2730"/>
              </a:lnSpc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Użytkownik strony może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zobaczyć jedynie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efekt,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nie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mając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wglądu 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do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napisanego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przez nas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skryptu.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2607" rIns="0" bIns="0" rtlCol="0" vert="horz">
            <a:spAutoFit/>
          </a:bodyPr>
          <a:lstStyle/>
          <a:p>
            <a:pPr marL="1616710">
              <a:lnSpc>
                <a:spcPct val="100000"/>
              </a:lnSpc>
            </a:pPr>
            <a:r>
              <a:rPr dirty="0"/>
              <a:t>Czym </a:t>
            </a:r>
            <a:r>
              <a:rPr dirty="0" spc="-5"/>
              <a:t>jest język</a:t>
            </a:r>
            <a:r>
              <a:rPr dirty="0" spc="-90"/>
              <a:t> </a:t>
            </a:r>
            <a:r>
              <a:rPr dirty="0" spc="-5"/>
              <a:t>PHP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9860" y="3545840"/>
            <a:ext cx="8449310" cy="536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składnie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wysyła </a:t>
            </a:r>
            <a:r>
              <a:rPr dirty="0" sz="2400" spc="-550" b="1">
                <a:solidFill>
                  <a:srgbClr val="FFFFFF"/>
                </a:solidFill>
                <a:latin typeface="Arial"/>
                <a:cs typeface="Arial"/>
              </a:rPr>
              <a:t>odpo</a:t>
            </a:r>
            <a:r>
              <a:rPr dirty="0" baseline="-22435" sz="3900" spc="-825" b="1" i="1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dirty="0" sz="2400" spc="-550" b="1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baseline="-22435" sz="3900" spc="-825" b="1" i="1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dirty="0" sz="2400" spc="-550" b="1">
                <a:solidFill>
                  <a:srgbClr val="FFFFFF"/>
                </a:solidFill>
                <a:latin typeface="Arial"/>
                <a:cs typeface="Arial"/>
              </a:rPr>
              <a:t>ie</a:t>
            </a:r>
            <a:r>
              <a:rPr dirty="0" baseline="-22435" sz="3900" spc="-825" b="1" i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400" spc="-55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baseline="-22435" sz="3900" spc="-825" b="1" i="1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dirty="0" sz="2400" spc="-55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baseline="-22435" sz="3900" spc="-825" b="1" i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400" spc="-550" b="1">
                <a:solidFill>
                  <a:srgbClr val="FFFFFF"/>
                </a:solidFill>
                <a:latin typeface="Arial"/>
                <a:cs typeface="Arial"/>
              </a:rPr>
              <a:t>io</a:t>
            </a:r>
            <a:r>
              <a:rPr dirty="0" baseline="-22435" sz="3900" spc="-825" b="1" i="1">
                <a:solidFill>
                  <a:srgbClr val="FFFFFF"/>
                </a:solidFill>
                <a:latin typeface="Arial"/>
                <a:cs typeface="Arial"/>
              </a:rPr>
              <a:t>ik</a:t>
            </a:r>
            <a:r>
              <a:rPr dirty="0" sz="2400" spc="-550" b="1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dirty="0" baseline="-22435" sz="3900" spc="-825" b="1" i="1">
                <a:solidFill>
                  <a:srgbClr val="FFFFFF"/>
                </a:solidFill>
                <a:latin typeface="Arial"/>
                <a:cs typeface="Arial"/>
              </a:rPr>
              <a:t>i  </a:t>
            </a:r>
            <a:r>
              <a:rPr dirty="0" sz="2400" spc="-360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baseline="-22435" sz="3900" spc="-540" b="1" i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2400" spc="-36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baseline="-22435" sz="3900" spc="-540" b="1" i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2400" spc="-36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baseline="-22435" sz="3900" spc="-540" b="1" i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2400" spc="-360" b="1">
                <a:solidFill>
                  <a:srgbClr val="FFFFFF"/>
                </a:solidFill>
                <a:latin typeface="Arial"/>
                <a:cs typeface="Arial"/>
              </a:rPr>
              <a:t>yfikowany 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kod</a:t>
            </a:r>
            <a:r>
              <a:rPr dirty="0" sz="24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HTML.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5260" y="4761229"/>
            <a:ext cx="9688830" cy="2087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05"/>
              </a:lnSpc>
            </a:pPr>
            <a:fld id="{81D60167-4931-47E6-BA6A-407CBD079E47}" type="slidenum">
              <a:rPr dirty="0"/>
              <a:t>13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0847" rIns="0" bIns="0" rtlCol="0" vert="horz">
            <a:spAutoFit/>
          </a:bodyPr>
          <a:lstStyle/>
          <a:p>
            <a:pPr marL="2065020">
              <a:lnSpc>
                <a:spcPct val="100000"/>
              </a:lnSpc>
            </a:pPr>
            <a:r>
              <a:rPr dirty="0" spc="-5"/>
              <a:t>Instrukcje</a:t>
            </a:r>
            <a:r>
              <a:rPr dirty="0" spc="-75"/>
              <a:t> </a:t>
            </a:r>
            <a:r>
              <a:rPr dirty="0" spc="-10"/>
              <a:t>wyjścia</a:t>
            </a:r>
          </a:p>
        </p:txBody>
      </p:sp>
      <p:sp>
        <p:nvSpPr>
          <p:cNvPr id="3" name="object 3"/>
          <p:cNvSpPr/>
          <p:nvPr/>
        </p:nvSpPr>
        <p:spPr>
          <a:xfrm>
            <a:off x="288290" y="1224280"/>
            <a:ext cx="9719310" cy="1932939"/>
          </a:xfrm>
          <a:custGeom>
            <a:avLst/>
            <a:gdLst/>
            <a:ahLst/>
            <a:cxnLst/>
            <a:rect l="l" t="t" r="r" b="b"/>
            <a:pathLst>
              <a:path w="9719310" h="1932939">
                <a:moveTo>
                  <a:pt x="9719310" y="0"/>
                </a:moveTo>
                <a:lnTo>
                  <a:pt x="0" y="0"/>
                </a:lnTo>
                <a:lnTo>
                  <a:pt x="0" y="1932940"/>
                </a:lnTo>
                <a:lnTo>
                  <a:pt x="9719310" y="1932940"/>
                </a:lnTo>
                <a:lnTo>
                  <a:pt x="9719310" y="0"/>
                </a:lnTo>
                <a:close/>
              </a:path>
            </a:pathLst>
          </a:custGeom>
          <a:solidFill>
            <a:srgbClr val="00FFFF">
              <a:alpha val="25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15900" y="1151889"/>
            <a:ext cx="9720580" cy="1953260"/>
          </a:xfrm>
          <a:prstGeom prst="rect">
            <a:avLst/>
          </a:prstGeom>
        </p:spPr>
        <p:txBody>
          <a:bodyPr wrap="square" lIns="0" tIns="93980" rIns="0" bIns="0" rtlCol="0" vert="horz">
            <a:spAutoFit/>
          </a:bodyPr>
          <a:lstStyle/>
          <a:p>
            <a:pPr marL="247650">
              <a:lnSpc>
                <a:spcPct val="100000"/>
              </a:lnSpc>
              <a:spcBef>
                <a:spcPts val="740"/>
              </a:spcBef>
            </a:pP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W 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języku PHP</a:t>
            </a:r>
            <a:r>
              <a:rPr dirty="0" sz="2400" spc="-100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instrukcje:</a:t>
            </a:r>
            <a:endParaRPr sz="2400">
              <a:latin typeface="Arial"/>
              <a:cs typeface="Arial"/>
            </a:endParaRPr>
          </a:p>
          <a:p>
            <a:pPr marL="162560">
              <a:lnSpc>
                <a:spcPct val="100000"/>
              </a:lnSpc>
              <a:spcBef>
                <a:spcPts val="1050"/>
              </a:spcBef>
              <a:tabLst>
                <a:tab pos="462915" algn="l"/>
              </a:tabLst>
            </a:pPr>
            <a:r>
              <a:rPr dirty="0" baseline="29100" sz="1575" spc="330">
                <a:solidFill>
                  <a:srgbClr val="00FFFF"/>
                </a:solidFill>
                <a:latin typeface="Calibri"/>
                <a:cs typeface="Calibri"/>
              </a:rPr>
              <a:t>●	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echo</a:t>
            </a:r>
            <a:endParaRPr sz="2400">
              <a:latin typeface="Arial"/>
              <a:cs typeface="Arial"/>
            </a:endParaRPr>
          </a:p>
          <a:p>
            <a:pPr marL="162560">
              <a:lnSpc>
                <a:spcPct val="100000"/>
              </a:lnSpc>
              <a:spcBef>
                <a:spcPts val="1040"/>
              </a:spcBef>
              <a:tabLst>
                <a:tab pos="462915" algn="l"/>
              </a:tabLst>
            </a:pPr>
            <a:r>
              <a:rPr dirty="0" baseline="29100" sz="1575" spc="330">
                <a:solidFill>
                  <a:srgbClr val="00FFFF"/>
                </a:solidFill>
                <a:latin typeface="Calibri"/>
                <a:cs typeface="Calibri"/>
              </a:rPr>
              <a:t>●	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print</a:t>
            </a:r>
            <a:endParaRPr sz="2400">
              <a:latin typeface="Arial"/>
              <a:cs typeface="Arial"/>
            </a:endParaRPr>
          </a:p>
          <a:p>
            <a:pPr marL="162560">
              <a:lnSpc>
                <a:spcPts val="2855"/>
              </a:lnSpc>
              <a:spcBef>
                <a:spcPts val="1050"/>
              </a:spcBef>
            </a:pP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pozwalają na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wypisanie na stronie </a:t>
            </a:r>
            <a:r>
              <a:rPr dirty="0" sz="2400" spc="15" b="1">
                <a:solidFill>
                  <a:srgbClr val="00FFFF"/>
                </a:solidFill>
                <a:latin typeface="Arial"/>
                <a:cs typeface="Arial"/>
              </a:rPr>
              <a:t>www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wyników pracy</a:t>
            </a:r>
            <a:r>
              <a:rPr dirty="0" sz="2400" spc="-20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programu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5900" y="1151889"/>
            <a:ext cx="9720580" cy="1934210"/>
          </a:xfrm>
          <a:custGeom>
            <a:avLst/>
            <a:gdLst/>
            <a:ahLst/>
            <a:cxnLst/>
            <a:rect l="l" t="t" r="r" b="b"/>
            <a:pathLst>
              <a:path w="9720580" h="1934210">
                <a:moveTo>
                  <a:pt x="9720580" y="0"/>
                </a:moveTo>
                <a:lnTo>
                  <a:pt x="0" y="0"/>
                </a:lnTo>
                <a:lnTo>
                  <a:pt x="0" y="1934210"/>
                </a:lnTo>
                <a:lnTo>
                  <a:pt x="9720580" y="1934210"/>
                </a:lnTo>
                <a:lnTo>
                  <a:pt x="9720580" y="0"/>
                </a:lnTo>
                <a:close/>
              </a:path>
            </a:pathLst>
          </a:custGeom>
          <a:solidFill>
            <a:srgbClr val="0101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78459" y="1173479"/>
            <a:ext cx="3655060" cy="37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W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języku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PHP</a:t>
            </a:r>
            <a:r>
              <a:rPr dirty="0" sz="240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instrukcje: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3370" y="1776729"/>
            <a:ext cx="134620" cy="1809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220">
                <a:solidFill>
                  <a:srgbClr val="FFFFFF"/>
                </a:solidFill>
                <a:latin typeface="Calibri"/>
                <a:cs typeface="Calibri"/>
              </a:rPr>
              <a:t>●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3370" y="2275840"/>
            <a:ext cx="134620" cy="1809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220">
                <a:solidFill>
                  <a:srgbClr val="FFFFFF"/>
                </a:solidFill>
                <a:latin typeface="Calibri"/>
                <a:cs typeface="Calibri"/>
              </a:rPr>
              <a:t>●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4359" y="1539087"/>
            <a:ext cx="735965" cy="1008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36500"/>
              </a:lnSpc>
            </a:pP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o 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print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7329" y="3740150"/>
            <a:ext cx="9852660" cy="3172460"/>
          </a:xfrm>
          <a:custGeom>
            <a:avLst/>
            <a:gdLst/>
            <a:ahLst/>
            <a:cxnLst/>
            <a:rect l="l" t="t" r="r" b="b"/>
            <a:pathLst>
              <a:path w="9852660" h="3172459">
                <a:moveTo>
                  <a:pt x="9852660" y="0"/>
                </a:moveTo>
                <a:lnTo>
                  <a:pt x="0" y="0"/>
                </a:lnTo>
                <a:lnTo>
                  <a:pt x="0" y="3172460"/>
                </a:lnTo>
                <a:lnTo>
                  <a:pt x="9852660" y="3172460"/>
                </a:lnTo>
                <a:lnTo>
                  <a:pt x="9852660" y="0"/>
                </a:lnTo>
                <a:close/>
              </a:path>
            </a:pathLst>
          </a:custGeom>
          <a:solidFill>
            <a:srgbClr val="00FFFF">
              <a:alpha val="25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56210" y="3667759"/>
            <a:ext cx="9851390" cy="3191510"/>
          </a:xfrm>
          <a:prstGeom prst="rect">
            <a:avLst/>
          </a:prstGeom>
        </p:spPr>
        <p:txBody>
          <a:bodyPr wrap="square" lIns="0" tIns="112395" rIns="0" bIns="0" rtlCol="0" vert="horz">
            <a:spAutoFit/>
          </a:bodyPr>
          <a:lstStyle/>
          <a:p>
            <a:pPr marL="161290" marR="380365">
              <a:lnSpc>
                <a:spcPct val="95000"/>
              </a:lnSpc>
              <a:spcBef>
                <a:spcPts val="885"/>
              </a:spcBef>
            </a:pP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Z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punktu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widzenia 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składni języka PHP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„echo” oraz „print”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nie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są  ani funkcjami ani instrukcjami. Jest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to 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coś pośredniego 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nazywanego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w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dokumentacji „konstrukcją</a:t>
            </a:r>
            <a:r>
              <a:rPr dirty="0" sz="2400" spc="-25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językową”.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50">
              <a:latin typeface="Times New Roman"/>
              <a:cs typeface="Times New Roman"/>
            </a:endParaRPr>
          </a:p>
          <a:p>
            <a:pPr algn="just" marL="161290" marR="419100">
              <a:lnSpc>
                <a:spcPct val="94900"/>
              </a:lnSpc>
              <a:spcBef>
                <a:spcPts val="5"/>
              </a:spcBef>
            </a:pPr>
            <a:r>
              <a:rPr dirty="0" sz="2400" spc="-90" b="1">
                <a:solidFill>
                  <a:srgbClr val="00FFFF"/>
                </a:solidFill>
                <a:latin typeface="Arial"/>
                <a:cs typeface="Arial"/>
              </a:rPr>
              <a:t>To </a:t>
            </a:r>
            <a:r>
              <a:rPr dirty="0" sz="2400" spc="-35" b="1">
                <a:solidFill>
                  <a:srgbClr val="00FFFF"/>
                </a:solidFill>
                <a:latin typeface="Arial"/>
                <a:cs typeface="Arial"/>
              </a:rPr>
              <a:t>znaczy,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że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możemy używać „echo” oraz „print”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zarówno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tak,  jakby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to 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były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funkcje 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(czyli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otaczając parametr nawiasami) oraz  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rezygnując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z 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nawiasów.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Wszystkie cztery poniższe instrukcje są  poprawne: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56210" y="3667759"/>
            <a:ext cx="9851390" cy="3172460"/>
          </a:xfrm>
          <a:custGeom>
            <a:avLst/>
            <a:gdLst/>
            <a:ahLst/>
            <a:cxnLst/>
            <a:rect l="l" t="t" r="r" b="b"/>
            <a:pathLst>
              <a:path w="9851390" h="3172459">
                <a:moveTo>
                  <a:pt x="9851390" y="0"/>
                </a:moveTo>
                <a:lnTo>
                  <a:pt x="0" y="0"/>
                </a:lnTo>
                <a:lnTo>
                  <a:pt x="0" y="3172460"/>
                </a:lnTo>
                <a:lnTo>
                  <a:pt x="9851390" y="3172460"/>
                </a:lnTo>
                <a:lnTo>
                  <a:pt x="9851390" y="0"/>
                </a:lnTo>
                <a:close/>
              </a:path>
            </a:pathLst>
          </a:custGeom>
          <a:solidFill>
            <a:srgbClr val="0101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233679" y="2669540"/>
            <a:ext cx="9611360" cy="4131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2390">
              <a:lnSpc>
                <a:spcPct val="100000"/>
              </a:lnSpc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pozwalają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na wypisanie na stronie </a:t>
            </a:r>
            <a:r>
              <a:rPr dirty="0" sz="2400" spc="15" b="1">
                <a:solidFill>
                  <a:srgbClr val="FFFFFF"/>
                </a:solidFill>
                <a:latin typeface="Arial"/>
                <a:cs typeface="Arial"/>
              </a:rPr>
              <a:t>www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wyników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pracy</a:t>
            </a:r>
            <a:r>
              <a:rPr dirty="0" sz="240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programu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 marR="290195">
              <a:lnSpc>
                <a:spcPct val="95000"/>
              </a:lnSpc>
              <a:spcBef>
                <a:spcPts val="5"/>
              </a:spcBef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Z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punktu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widzenia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składni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języka PHP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„echo” oraz „print”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nie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są 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ani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funkcjami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ani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instrukcjami.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Jest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coś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pośredniego 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nazywanego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w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dokumentacji „konstrukcją</a:t>
            </a:r>
            <a:r>
              <a:rPr dirty="0" sz="24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językową”.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00">
              <a:latin typeface="Times New Roman"/>
              <a:cs typeface="Times New Roman"/>
            </a:endParaRPr>
          </a:p>
          <a:p>
            <a:pPr algn="just" marL="12700" marR="328930">
              <a:lnSpc>
                <a:spcPct val="95000"/>
              </a:lnSpc>
              <a:spcBef>
                <a:spcPts val="5"/>
              </a:spcBef>
            </a:pPr>
            <a:r>
              <a:rPr dirty="0" sz="2400" spc="-95" b="1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2400" spc="-35" b="1">
                <a:solidFill>
                  <a:srgbClr val="FFFFFF"/>
                </a:solidFill>
                <a:latin typeface="Arial"/>
                <a:cs typeface="Arial"/>
              </a:rPr>
              <a:t>znaczy,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że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możemy używać „echo” oraz „print”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zarówno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tak,  jakby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były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funkcje (czyli otaczając parametr nawiasami) oraz 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rezygnując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z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nawiasów. Wszystkie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cztery poniższe instrukcje są  poprawne: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05"/>
              </a:lnSpc>
            </a:pPr>
            <a:fld id="{81D60167-4931-47E6-BA6A-407CBD079E47}" type="slidenum">
              <a:rPr dirty="0"/>
              <a:t>13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6350" y="3023870"/>
            <a:ext cx="6223000" cy="4464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algn="r" marR="457200">
              <a:lnSpc>
                <a:spcPct val="100000"/>
              </a:lnSpc>
            </a:pPr>
            <a:r>
              <a:rPr dirty="0" sz="1400" spc="5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0847" rIns="0" bIns="0" rtlCol="0" vert="horz">
            <a:spAutoFit/>
          </a:bodyPr>
          <a:lstStyle/>
          <a:p>
            <a:pPr marL="2065020">
              <a:lnSpc>
                <a:spcPct val="100000"/>
              </a:lnSpc>
            </a:pPr>
            <a:r>
              <a:rPr dirty="0" spc="-5"/>
              <a:t>Instrukcje</a:t>
            </a:r>
            <a:r>
              <a:rPr dirty="0" spc="-75"/>
              <a:t> </a:t>
            </a:r>
            <a:r>
              <a:rPr dirty="0" spc="-10"/>
              <a:t>wyjścia</a:t>
            </a:r>
          </a:p>
        </p:txBody>
      </p:sp>
      <p:sp>
        <p:nvSpPr>
          <p:cNvPr id="4" name="object 4"/>
          <p:cNvSpPr/>
          <p:nvPr/>
        </p:nvSpPr>
        <p:spPr>
          <a:xfrm>
            <a:off x="288290" y="1224280"/>
            <a:ext cx="9719310" cy="784860"/>
          </a:xfrm>
          <a:custGeom>
            <a:avLst/>
            <a:gdLst/>
            <a:ahLst/>
            <a:cxnLst/>
            <a:rect l="l" t="t" r="r" b="b"/>
            <a:pathLst>
              <a:path w="9719310" h="784860">
                <a:moveTo>
                  <a:pt x="9719310" y="0"/>
                </a:moveTo>
                <a:lnTo>
                  <a:pt x="0" y="0"/>
                </a:lnTo>
                <a:lnTo>
                  <a:pt x="0" y="784860"/>
                </a:lnTo>
                <a:lnTo>
                  <a:pt x="9719310" y="784860"/>
                </a:lnTo>
                <a:lnTo>
                  <a:pt x="9719310" y="0"/>
                </a:lnTo>
                <a:close/>
              </a:path>
            </a:pathLst>
          </a:custGeom>
          <a:solidFill>
            <a:srgbClr val="00FFFF">
              <a:alpha val="25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15900" y="1151889"/>
            <a:ext cx="9720580" cy="784860"/>
          </a:xfrm>
          <a:prstGeom prst="rect">
            <a:avLst/>
          </a:prstGeom>
        </p:spPr>
        <p:txBody>
          <a:bodyPr wrap="square" lIns="0" tIns="93980" rIns="0" bIns="0" rtlCol="0" vert="horz">
            <a:spAutoFit/>
          </a:bodyPr>
          <a:lstStyle/>
          <a:p>
            <a:pPr marL="247650">
              <a:lnSpc>
                <a:spcPct val="100000"/>
              </a:lnSpc>
              <a:spcBef>
                <a:spcPts val="740"/>
              </a:spcBef>
            </a:pP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Wszystkie cztery poniższe instrukcje są</a:t>
            </a:r>
            <a:r>
              <a:rPr dirty="0" sz="2400" spc="-60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poprawne: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5900" y="1151889"/>
            <a:ext cx="9720580" cy="784860"/>
          </a:xfrm>
          <a:custGeom>
            <a:avLst/>
            <a:gdLst/>
            <a:ahLst/>
            <a:cxnLst/>
            <a:rect l="l" t="t" r="r" b="b"/>
            <a:pathLst>
              <a:path w="9720580" h="784860">
                <a:moveTo>
                  <a:pt x="9720580" y="0"/>
                </a:moveTo>
                <a:lnTo>
                  <a:pt x="0" y="0"/>
                </a:lnTo>
                <a:lnTo>
                  <a:pt x="0" y="784860"/>
                </a:lnTo>
                <a:lnTo>
                  <a:pt x="9720580" y="784860"/>
                </a:lnTo>
                <a:lnTo>
                  <a:pt x="9720580" y="0"/>
                </a:lnTo>
                <a:close/>
              </a:path>
            </a:pathLst>
          </a:custGeom>
          <a:solidFill>
            <a:srgbClr val="0101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78459" y="1173479"/>
            <a:ext cx="7401559" cy="37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Wszystkie cztery poniższe instrukcje są</a:t>
            </a:r>
            <a:r>
              <a:rPr dirty="0" sz="24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poprawne: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8290" y="2026920"/>
            <a:ext cx="2303780" cy="1932939"/>
          </a:xfrm>
          <a:custGeom>
            <a:avLst/>
            <a:gdLst/>
            <a:ahLst/>
            <a:cxnLst/>
            <a:rect l="l" t="t" r="r" b="b"/>
            <a:pathLst>
              <a:path w="2303780" h="1932939">
                <a:moveTo>
                  <a:pt x="2303780" y="0"/>
                </a:moveTo>
                <a:lnTo>
                  <a:pt x="0" y="0"/>
                </a:lnTo>
                <a:lnTo>
                  <a:pt x="0" y="1932939"/>
                </a:lnTo>
                <a:lnTo>
                  <a:pt x="2303780" y="1932939"/>
                </a:lnTo>
                <a:lnTo>
                  <a:pt x="2303780" y="0"/>
                </a:lnTo>
                <a:close/>
              </a:path>
            </a:pathLst>
          </a:custGeom>
          <a:solidFill>
            <a:srgbClr val="00FFFF">
              <a:alpha val="25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15900" y="1954529"/>
            <a:ext cx="2303780" cy="1953260"/>
          </a:xfrm>
          <a:prstGeom prst="rect">
            <a:avLst/>
          </a:prstGeom>
        </p:spPr>
        <p:txBody>
          <a:bodyPr wrap="square" lIns="0" tIns="93980" rIns="0" bIns="0" rtlCol="0" vert="horz">
            <a:spAutoFit/>
          </a:bodyPr>
          <a:lstStyle/>
          <a:p>
            <a:pPr marL="162560">
              <a:lnSpc>
                <a:spcPct val="100000"/>
              </a:lnSpc>
              <a:spcBef>
                <a:spcPts val="740"/>
              </a:spcBef>
            </a:pP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echo</a:t>
            </a:r>
            <a:r>
              <a:rPr dirty="0" sz="2400" spc="-50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'wiosna';</a:t>
            </a:r>
            <a:endParaRPr sz="2400">
              <a:latin typeface="Arial"/>
              <a:cs typeface="Arial"/>
            </a:endParaRPr>
          </a:p>
          <a:p>
            <a:pPr marL="162560" marR="260350">
              <a:lnSpc>
                <a:spcPct val="136300"/>
              </a:lnSpc>
              <a:spcBef>
                <a:spcPts val="5"/>
              </a:spcBef>
            </a:pP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echo('lato');  print</a:t>
            </a:r>
            <a:r>
              <a:rPr dirty="0" sz="2400" spc="-60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'jesień';  print('zima');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15900" y="1954529"/>
            <a:ext cx="2303780" cy="1932939"/>
          </a:xfrm>
          <a:custGeom>
            <a:avLst/>
            <a:gdLst/>
            <a:ahLst/>
            <a:cxnLst/>
            <a:rect l="l" t="t" r="r" b="b"/>
            <a:pathLst>
              <a:path w="2303780" h="1932939">
                <a:moveTo>
                  <a:pt x="2303780" y="0"/>
                </a:moveTo>
                <a:lnTo>
                  <a:pt x="0" y="0"/>
                </a:lnTo>
                <a:lnTo>
                  <a:pt x="0" y="1932940"/>
                </a:lnTo>
                <a:lnTo>
                  <a:pt x="2303780" y="1932940"/>
                </a:lnTo>
                <a:lnTo>
                  <a:pt x="2303780" y="0"/>
                </a:lnTo>
                <a:close/>
              </a:path>
            </a:pathLst>
          </a:custGeom>
          <a:solidFill>
            <a:srgbClr val="0101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93370" y="1843349"/>
            <a:ext cx="2103755" cy="20046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36300"/>
              </a:lnSpc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echo</a:t>
            </a:r>
            <a:r>
              <a:rPr dirty="0" sz="24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'wiosna'; 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echo('lato');  print 'jesień';  print('zima');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816350" y="3023870"/>
            <a:ext cx="6223000" cy="4464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79500" y="4458970"/>
            <a:ext cx="2286000" cy="24523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951479" y="2231389"/>
            <a:ext cx="7056120" cy="1978660"/>
          </a:xfrm>
          <a:custGeom>
            <a:avLst/>
            <a:gdLst/>
            <a:ahLst/>
            <a:cxnLst/>
            <a:rect l="l" t="t" r="r" b="b"/>
            <a:pathLst>
              <a:path w="7056120" h="1978660">
                <a:moveTo>
                  <a:pt x="7056120" y="0"/>
                </a:moveTo>
                <a:lnTo>
                  <a:pt x="0" y="0"/>
                </a:lnTo>
                <a:lnTo>
                  <a:pt x="0" y="1978660"/>
                </a:lnTo>
                <a:lnTo>
                  <a:pt x="7056120" y="1978660"/>
                </a:lnTo>
                <a:lnTo>
                  <a:pt x="7056120" y="0"/>
                </a:lnTo>
                <a:close/>
              </a:path>
            </a:pathLst>
          </a:custGeom>
          <a:solidFill>
            <a:srgbClr val="00FFFF">
              <a:alpha val="25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2880360" y="2160270"/>
            <a:ext cx="7056120" cy="1978660"/>
          </a:xfrm>
          <a:prstGeom prst="rect">
            <a:avLst/>
          </a:prstGeom>
        </p:spPr>
        <p:txBody>
          <a:bodyPr wrap="square" lIns="0" tIns="112395" rIns="0" bIns="0" rtlCol="0" vert="horz">
            <a:spAutoFit/>
          </a:bodyPr>
          <a:lstStyle/>
          <a:p>
            <a:pPr marL="160655" marR="22860">
              <a:lnSpc>
                <a:spcPct val="94900"/>
              </a:lnSpc>
              <a:spcBef>
                <a:spcPts val="885"/>
              </a:spcBef>
              <a:tabLst>
                <a:tab pos="620395" algn="l"/>
              </a:tabLst>
            </a:pP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W 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każdym przypadku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można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wpisać 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cudzysłów 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""	zamiast apostrofu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' ', ale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zaleca</a:t>
            </a:r>
            <a:r>
              <a:rPr dirty="0" sz="2400" spc="-40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się</a:t>
            </a:r>
            <a:r>
              <a:rPr dirty="0" sz="2400" spc="-15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używać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apostrofu ponieważ 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tekst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w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apostrofach jest  nieco 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szybciej "czytany"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przez interpreter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PHP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880360" y="2160270"/>
            <a:ext cx="7056120" cy="1978660"/>
          </a:xfrm>
          <a:custGeom>
            <a:avLst/>
            <a:gdLst/>
            <a:ahLst/>
            <a:cxnLst/>
            <a:rect l="l" t="t" r="r" b="b"/>
            <a:pathLst>
              <a:path w="7056120" h="1978660">
                <a:moveTo>
                  <a:pt x="7056119" y="0"/>
                </a:moveTo>
                <a:lnTo>
                  <a:pt x="0" y="0"/>
                </a:lnTo>
                <a:lnTo>
                  <a:pt x="0" y="1978659"/>
                </a:lnTo>
                <a:lnTo>
                  <a:pt x="7056119" y="1978659"/>
                </a:lnTo>
                <a:lnTo>
                  <a:pt x="7056119" y="0"/>
                </a:lnTo>
                <a:close/>
              </a:path>
            </a:pathLst>
          </a:custGeom>
          <a:solidFill>
            <a:srgbClr val="0101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2957829" y="2200147"/>
            <a:ext cx="6889750" cy="1400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95000"/>
              </a:lnSpc>
              <a:tabLst>
                <a:tab pos="471170" algn="l"/>
              </a:tabLst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W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każdym przypadku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można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wpisać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cudzysłów 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""	zamiast apostrofu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' ', ale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zaleca</a:t>
            </a:r>
            <a:r>
              <a:rPr dirty="0" sz="24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się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używać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apostrofu ponieważ tekst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w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apostrofach jest 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nieco szybciej "czytany"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przez interpreter</a:t>
            </a:r>
            <a:r>
              <a:rPr dirty="0" sz="2400" spc="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PHP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0847" rIns="0" bIns="0" rtlCol="0" vert="horz">
            <a:spAutoFit/>
          </a:bodyPr>
          <a:lstStyle/>
          <a:p>
            <a:pPr marL="2065020">
              <a:lnSpc>
                <a:spcPct val="100000"/>
              </a:lnSpc>
            </a:pPr>
            <a:r>
              <a:rPr dirty="0" spc="-5"/>
              <a:t>Instrukcje</a:t>
            </a:r>
            <a:r>
              <a:rPr dirty="0" spc="-75"/>
              <a:t> </a:t>
            </a:r>
            <a:r>
              <a:rPr dirty="0" spc="-10"/>
              <a:t>wyjścia</a:t>
            </a:r>
          </a:p>
        </p:txBody>
      </p:sp>
      <p:sp>
        <p:nvSpPr>
          <p:cNvPr id="3" name="object 3"/>
          <p:cNvSpPr/>
          <p:nvPr/>
        </p:nvSpPr>
        <p:spPr>
          <a:xfrm>
            <a:off x="143510" y="1583689"/>
            <a:ext cx="9792970" cy="2280920"/>
          </a:xfrm>
          <a:custGeom>
            <a:avLst/>
            <a:gdLst/>
            <a:ahLst/>
            <a:cxnLst/>
            <a:rect l="l" t="t" r="r" b="b"/>
            <a:pathLst>
              <a:path w="9792970" h="2280920">
                <a:moveTo>
                  <a:pt x="9792970" y="0"/>
                </a:moveTo>
                <a:lnTo>
                  <a:pt x="0" y="0"/>
                </a:lnTo>
                <a:lnTo>
                  <a:pt x="0" y="2280920"/>
                </a:lnTo>
                <a:lnTo>
                  <a:pt x="9792970" y="2280920"/>
                </a:lnTo>
                <a:lnTo>
                  <a:pt x="9792970" y="0"/>
                </a:lnTo>
                <a:close/>
              </a:path>
            </a:pathLst>
          </a:custGeom>
          <a:solidFill>
            <a:srgbClr val="00FFFF">
              <a:alpha val="25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2389" y="1512569"/>
            <a:ext cx="9791700" cy="2280920"/>
          </a:xfrm>
          <a:prstGeom prst="rect">
            <a:avLst/>
          </a:prstGeom>
        </p:spPr>
        <p:txBody>
          <a:bodyPr wrap="square" lIns="0" tIns="121285" rIns="0" bIns="0" rtlCol="0" vert="horz">
            <a:spAutoFit/>
          </a:bodyPr>
          <a:lstStyle/>
          <a:p>
            <a:pPr marL="161290" marR="427355">
              <a:lnSpc>
                <a:spcPts val="2730"/>
              </a:lnSpc>
              <a:spcBef>
                <a:spcPts val="955"/>
              </a:spcBef>
              <a:tabLst>
                <a:tab pos="3815079" algn="l"/>
              </a:tabLst>
            </a:pP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W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instrukcji</a:t>
            </a:r>
            <a:r>
              <a:rPr dirty="0" sz="2400" spc="10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echo</a:t>
            </a:r>
            <a:r>
              <a:rPr dirty="0" sz="2400" spc="5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mamy	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możliwość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podania</a:t>
            </a:r>
            <a:r>
              <a:rPr dirty="0" sz="2400" spc="-20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wielu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argumentów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oddzielonych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przecinkami</a:t>
            </a:r>
            <a:endParaRPr sz="2400">
              <a:latin typeface="Arial"/>
              <a:cs typeface="Arial"/>
            </a:endParaRPr>
          </a:p>
          <a:p>
            <a:pPr marL="161290">
              <a:lnSpc>
                <a:spcPct val="100000"/>
              </a:lnSpc>
              <a:spcBef>
                <a:spcPts val="985"/>
              </a:spcBef>
            </a:pP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np.:</a:t>
            </a:r>
            <a:endParaRPr sz="2400">
              <a:latin typeface="Arial"/>
              <a:cs typeface="Arial"/>
            </a:endParaRPr>
          </a:p>
          <a:p>
            <a:pPr marL="161290">
              <a:lnSpc>
                <a:spcPct val="100000"/>
              </a:lnSpc>
              <a:spcBef>
                <a:spcPts val="1040"/>
              </a:spcBef>
              <a:tabLst>
                <a:tab pos="1040765" algn="l"/>
                <a:tab pos="4020820" algn="l"/>
              </a:tabLst>
            </a:pP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echo	'jeden',</a:t>
            </a:r>
            <a:r>
              <a:rPr dirty="0" sz="2400" spc="15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'dwa',</a:t>
            </a:r>
            <a:r>
              <a:rPr dirty="0" sz="2400" spc="15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'trzy';	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-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jest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to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jednak sposób</a:t>
            </a:r>
            <a:r>
              <a:rPr dirty="0" sz="2400" spc="-30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niezalecany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389" y="1512569"/>
            <a:ext cx="9791700" cy="2280920"/>
          </a:xfrm>
          <a:custGeom>
            <a:avLst/>
            <a:gdLst/>
            <a:ahLst/>
            <a:cxnLst/>
            <a:rect l="l" t="t" r="r" b="b"/>
            <a:pathLst>
              <a:path w="9791700" h="2280920">
                <a:moveTo>
                  <a:pt x="9791700" y="0"/>
                </a:moveTo>
                <a:lnTo>
                  <a:pt x="0" y="0"/>
                </a:lnTo>
                <a:lnTo>
                  <a:pt x="0" y="2280919"/>
                </a:lnTo>
                <a:lnTo>
                  <a:pt x="9791700" y="2280919"/>
                </a:lnTo>
                <a:lnTo>
                  <a:pt x="9791700" y="0"/>
                </a:lnTo>
                <a:close/>
              </a:path>
            </a:pathLst>
          </a:custGeom>
          <a:solidFill>
            <a:srgbClr val="0101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49860" y="1561591"/>
            <a:ext cx="9221470" cy="1692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2730"/>
              </a:lnSpc>
              <a:tabLst>
                <a:tab pos="3667125" algn="l"/>
              </a:tabLst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W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instrukcji</a:t>
            </a:r>
            <a:r>
              <a:rPr dirty="0" sz="2400" spc="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echo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mamy	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możliwość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podania</a:t>
            </a:r>
            <a:r>
              <a:rPr dirty="0" sz="24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wielu</a:t>
            </a: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argumentów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oddzielonych</a:t>
            </a:r>
            <a:r>
              <a:rPr dirty="0" sz="24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przecinkami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np.: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0"/>
              </a:spcBef>
              <a:tabLst>
                <a:tab pos="891540" algn="l"/>
                <a:tab pos="3870960" algn="l"/>
              </a:tabLst>
            </a:pP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echo	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'jeden',</a:t>
            </a:r>
            <a:r>
              <a:rPr dirty="0" sz="24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'dwa',</a:t>
            </a:r>
            <a:r>
              <a:rPr dirty="0" sz="24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'trzy';	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dirty="0" sz="2400" spc="-5" b="1">
                <a:solidFill>
                  <a:srgbClr val="FF0000"/>
                </a:solidFill>
                <a:latin typeface="Arial"/>
                <a:cs typeface="Arial"/>
              </a:rPr>
              <a:t>jest </a:t>
            </a: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to </a:t>
            </a:r>
            <a:r>
              <a:rPr dirty="0" sz="2400" spc="-5" b="1">
                <a:solidFill>
                  <a:srgbClr val="FF0000"/>
                </a:solidFill>
                <a:latin typeface="Arial"/>
                <a:cs typeface="Arial"/>
              </a:rPr>
              <a:t>jednak sposób</a:t>
            </a:r>
            <a:r>
              <a:rPr dirty="0" sz="2400" spc="-2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0000"/>
                </a:solidFill>
                <a:latin typeface="Arial"/>
                <a:cs typeface="Arial"/>
              </a:rPr>
              <a:t>niezalecany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5900" y="4271009"/>
            <a:ext cx="9791700" cy="1978660"/>
          </a:xfrm>
          <a:custGeom>
            <a:avLst/>
            <a:gdLst/>
            <a:ahLst/>
            <a:cxnLst/>
            <a:rect l="l" t="t" r="r" b="b"/>
            <a:pathLst>
              <a:path w="9791700" h="1978660">
                <a:moveTo>
                  <a:pt x="9791700" y="0"/>
                </a:moveTo>
                <a:lnTo>
                  <a:pt x="0" y="0"/>
                </a:lnTo>
                <a:lnTo>
                  <a:pt x="0" y="1978659"/>
                </a:lnTo>
                <a:lnTo>
                  <a:pt x="9791700" y="1978659"/>
                </a:lnTo>
                <a:lnTo>
                  <a:pt x="9791700" y="0"/>
                </a:lnTo>
                <a:close/>
              </a:path>
            </a:pathLst>
          </a:custGeom>
          <a:solidFill>
            <a:srgbClr val="00FFFF">
              <a:alpha val="25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43510" y="4198620"/>
            <a:ext cx="9792970" cy="1978660"/>
          </a:xfrm>
          <a:prstGeom prst="rect">
            <a:avLst/>
          </a:prstGeom>
        </p:spPr>
        <p:txBody>
          <a:bodyPr wrap="square" lIns="0" tIns="93980" rIns="0" bIns="0" rtlCol="0" vert="horz">
            <a:spAutoFit/>
          </a:bodyPr>
          <a:lstStyle/>
          <a:p>
            <a:pPr marL="162560">
              <a:lnSpc>
                <a:spcPct val="100000"/>
              </a:lnSpc>
              <a:spcBef>
                <a:spcPts val="740"/>
              </a:spcBef>
              <a:tabLst>
                <a:tab pos="2821940" algn="l"/>
              </a:tabLst>
            </a:pP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W</a:t>
            </a:r>
            <a:r>
              <a:rPr dirty="0" sz="2400" spc="5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instrukcji</a:t>
            </a:r>
            <a:r>
              <a:rPr dirty="0" sz="2400" spc="5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print	możemy podać 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tylko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jeden</a:t>
            </a:r>
            <a:r>
              <a:rPr dirty="0" sz="2400" spc="-70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argument: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>
              <a:latin typeface="Times New Roman"/>
              <a:cs typeface="Times New Roman"/>
            </a:endParaRPr>
          </a:p>
          <a:p>
            <a:pPr marL="162560">
              <a:lnSpc>
                <a:spcPct val="100000"/>
              </a:lnSpc>
              <a:tabLst>
                <a:tab pos="1111250" algn="l"/>
                <a:tab pos="2148840" algn="l"/>
              </a:tabLst>
            </a:pP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Print	'jeden	</a:t>
            </a:r>
            <a:r>
              <a:rPr dirty="0" sz="2400" spc="5" b="1">
                <a:solidFill>
                  <a:srgbClr val="00FFFF"/>
                </a:solidFill>
                <a:latin typeface="Arial"/>
                <a:cs typeface="Arial"/>
              </a:rPr>
              <a:t>dwa</a:t>
            </a:r>
            <a:r>
              <a:rPr dirty="0" sz="2400" spc="-95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trzy';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3510" y="4198620"/>
            <a:ext cx="9792970" cy="1978660"/>
          </a:xfrm>
          <a:custGeom>
            <a:avLst/>
            <a:gdLst/>
            <a:ahLst/>
            <a:cxnLst/>
            <a:rect l="l" t="t" r="r" b="b"/>
            <a:pathLst>
              <a:path w="9792970" h="1978660">
                <a:moveTo>
                  <a:pt x="9792970" y="0"/>
                </a:moveTo>
                <a:lnTo>
                  <a:pt x="0" y="0"/>
                </a:lnTo>
                <a:lnTo>
                  <a:pt x="0" y="1978659"/>
                </a:lnTo>
                <a:lnTo>
                  <a:pt x="9792970" y="1978659"/>
                </a:lnTo>
                <a:lnTo>
                  <a:pt x="9792970" y="0"/>
                </a:lnTo>
                <a:close/>
              </a:path>
            </a:pathLst>
          </a:custGeom>
          <a:solidFill>
            <a:srgbClr val="0101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20979" y="4221479"/>
            <a:ext cx="8127365" cy="37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672080" algn="l"/>
              </a:tabLst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instrukcji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print	możemy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podać tylko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jeden</a:t>
            </a:r>
            <a:r>
              <a:rPr dirty="0" sz="24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argument: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05"/>
              </a:lnSpc>
            </a:pPr>
            <a:fld id="{81D60167-4931-47E6-BA6A-407CBD079E47}" type="slidenum">
              <a:rPr dirty="0"/>
              <a:t>17</a:t>
            </a:fld>
          </a:p>
        </p:txBody>
      </p:sp>
      <p:sp>
        <p:nvSpPr>
          <p:cNvPr id="11" name="object 11"/>
          <p:cNvSpPr txBox="1"/>
          <p:nvPr/>
        </p:nvSpPr>
        <p:spPr>
          <a:xfrm>
            <a:off x="220979" y="5218429"/>
            <a:ext cx="719455" cy="37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400" spc="1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70127" y="5218429"/>
            <a:ext cx="2456815" cy="37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050290" algn="l"/>
              </a:tabLst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'jeden	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dwa</a:t>
            </a:r>
            <a:r>
              <a:rPr dirty="0" sz="24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trzy';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7500" y="220980"/>
            <a:ext cx="4895215" cy="55689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460750" algn="l"/>
              </a:tabLst>
            </a:pPr>
            <a:r>
              <a:rPr dirty="0" spc="-5"/>
              <a:t>Zmienne</a:t>
            </a:r>
            <a:r>
              <a:rPr dirty="0" spc="-10"/>
              <a:t> </a:t>
            </a:r>
            <a:r>
              <a:rPr dirty="0"/>
              <a:t>i</a:t>
            </a:r>
            <a:r>
              <a:rPr dirty="0" spc="-10"/>
              <a:t> </a:t>
            </a:r>
            <a:r>
              <a:rPr dirty="0" spc="-5"/>
              <a:t>typy	</a:t>
            </a:r>
            <a:r>
              <a:rPr dirty="0"/>
              <a:t>w</a:t>
            </a:r>
            <a:r>
              <a:rPr dirty="0" spc="-114"/>
              <a:t> </a:t>
            </a:r>
            <a:r>
              <a:rPr dirty="0"/>
              <a:t>PHP</a:t>
            </a:r>
          </a:p>
        </p:txBody>
      </p:sp>
      <p:sp>
        <p:nvSpPr>
          <p:cNvPr id="3" name="object 3"/>
          <p:cNvSpPr/>
          <p:nvPr/>
        </p:nvSpPr>
        <p:spPr>
          <a:xfrm>
            <a:off x="328929" y="1512569"/>
            <a:ext cx="8887460" cy="4823460"/>
          </a:xfrm>
          <a:custGeom>
            <a:avLst/>
            <a:gdLst/>
            <a:ahLst/>
            <a:cxnLst/>
            <a:rect l="l" t="t" r="r" b="b"/>
            <a:pathLst>
              <a:path w="8887460" h="4823460">
                <a:moveTo>
                  <a:pt x="8887460" y="0"/>
                </a:moveTo>
                <a:lnTo>
                  <a:pt x="0" y="0"/>
                </a:lnTo>
                <a:lnTo>
                  <a:pt x="0" y="4823459"/>
                </a:lnTo>
                <a:lnTo>
                  <a:pt x="8887460" y="4823459"/>
                </a:lnTo>
                <a:lnTo>
                  <a:pt x="8887460" y="0"/>
                </a:lnTo>
                <a:close/>
              </a:path>
            </a:pathLst>
          </a:custGeom>
          <a:solidFill>
            <a:srgbClr val="00FFFF">
              <a:alpha val="25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57809" y="1440180"/>
            <a:ext cx="8886190" cy="4823460"/>
          </a:xfrm>
          <a:prstGeom prst="rect">
            <a:avLst/>
          </a:prstGeom>
        </p:spPr>
        <p:txBody>
          <a:bodyPr wrap="square" lIns="0" tIns="93980" rIns="0" bIns="0" rtlCol="0" vert="horz">
            <a:spAutoFit/>
          </a:bodyPr>
          <a:lstStyle/>
          <a:p>
            <a:pPr marL="377190">
              <a:lnSpc>
                <a:spcPct val="100000"/>
              </a:lnSpc>
              <a:spcBef>
                <a:spcPts val="740"/>
              </a:spcBef>
            </a:pP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PHP ustala 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typ danych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na podstawie</a:t>
            </a:r>
            <a:r>
              <a:rPr dirty="0" sz="2400" spc="-65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kontekstu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00">
              <a:latin typeface="Times New Roman"/>
              <a:cs typeface="Times New Roman"/>
            </a:endParaRPr>
          </a:p>
          <a:p>
            <a:pPr marL="377190">
              <a:lnSpc>
                <a:spcPct val="100000"/>
              </a:lnSpc>
            </a:pP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Nazwa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zmiennej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w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PHP</a:t>
            </a:r>
            <a:r>
              <a:rPr dirty="0" sz="2400" spc="-90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00">
              <a:latin typeface="Times New Roman"/>
              <a:cs typeface="Times New Roman"/>
            </a:endParaRPr>
          </a:p>
          <a:p>
            <a:pPr marL="161290">
              <a:lnSpc>
                <a:spcPct val="100000"/>
              </a:lnSpc>
            </a:pPr>
            <a:r>
              <a:rPr dirty="0" baseline="29100" sz="1575" spc="330">
                <a:solidFill>
                  <a:srgbClr val="00FFFF"/>
                </a:solidFill>
                <a:latin typeface="Calibri"/>
                <a:cs typeface="Calibri"/>
              </a:rPr>
              <a:t>●  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zaczyna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się od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znaku dolara</a:t>
            </a:r>
            <a:r>
              <a:rPr dirty="0" sz="2400" spc="-150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$</a:t>
            </a:r>
            <a:endParaRPr sz="2400">
              <a:latin typeface="Arial"/>
              <a:cs typeface="Arial"/>
            </a:endParaRPr>
          </a:p>
          <a:p>
            <a:pPr marL="377190" marR="683895" indent="-215900">
              <a:lnSpc>
                <a:spcPts val="2730"/>
              </a:lnSpc>
              <a:spcBef>
                <a:spcPts val="1265"/>
              </a:spcBef>
              <a:tabLst>
                <a:tab pos="7312659" algn="l"/>
                <a:tab pos="7736840" algn="l"/>
              </a:tabLst>
            </a:pPr>
            <a:r>
              <a:rPr dirty="0" baseline="29100" sz="1575" spc="330">
                <a:solidFill>
                  <a:srgbClr val="00FFFF"/>
                </a:solidFill>
                <a:latin typeface="Calibri"/>
                <a:cs typeface="Calibri"/>
              </a:rPr>
              <a:t>●</a:t>
            </a:r>
            <a:r>
              <a:rPr dirty="0" baseline="29100" sz="1575" spc="330">
                <a:solidFill>
                  <a:srgbClr val="00FFFF"/>
                </a:solidFill>
                <a:latin typeface="Calibri"/>
                <a:cs typeface="Calibri"/>
              </a:rPr>
              <a:t>   </a:t>
            </a:r>
            <a:r>
              <a:rPr dirty="0" baseline="29100" sz="1575" spc="-165">
                <a:solidFill>
                  <a:srgbClr val="00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pi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e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r</a:t>
            </a:r>
            <a:r>
              <a:rPr dirty="0" sz="2400" spc="20" b="1">
                <a:solidFill>
                  <a:srgbClr val="00FFFF"/>
                </a:solidFill>
                <a:latin typeface="Arial"/>
                <a:cs typeface="Arial"/>
              </a:rPr>
              <a:t>w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s</a:t>
            </a:r>
            <a:r>
              <a:rPr dirty="0" sz="2400" spc="5" b="1">
                <a:solidFill>
                  <a:srgbClr val="00FFFF"/>
                </a:solidFill>
                <a:latin typeface="Arial"/>
                <a:cs typeface="Arial"/>
              </a:rPr>
              <a:t>z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y</a:t>
            </a:r>
            <a:r>
              <a:rPr dirty="0" sz="2400" spc="-35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400" spc="5" b="1">
                <a:solidFill>
                  <a:srgbClr val="00FFFF"/>
                </a:solidFill>
                <a:latin typeface="Arial"/>
                <a:cs typeface="Arial"/>
              </a:rPr>
              <a:t>z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na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k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m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o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ż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e 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b</a:t>
            </a:r>
            <a:r>
              <a:rPr dirty="0" sz="2400" spc="-25" b="1">
                <a:solidFill>
                  <a:srgbClr val="00FFFF"/>
                </a:solidFill>
                <a:latin typeface="Arial"/>
                <a:cs typeface="Arial"/>
              </a:rPr>
              <a:t>y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ć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zn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ak</a:t>
            </a:r>
            <a:r>
              <a:rPr dirty="0" sz="2400" spc="10" b="1">
                <a:solidFill>
                  <a:srgbClr val="00FFFF"/>
                </a:solidFill>
                <a:latin typeface="Arial"/>
                <a:cs typeface="Arial"/>
              </a:rPr>
              <a:t>i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e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m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p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o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d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k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r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eś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l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e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nia	_	lub  dowolną</a:t>
            </a:r>
            <a:r>
              <a:rPr dirty="0" sz="2400" spc="-95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literą</a:t>
            </a:r>
            <a:endParaRPr sz="2400">
              <a:latin typeface="Arial"/>
              <a:cs typeface="Arial"/>
            </a:endParaRPr>
          </a:p>
          <a:p>
            <a:pPr marL="377190" marR="499745" indent="-215900">
              <a:lnSpc>
                <a:spcPts val="2740"/>
              </a:lnSpc>
              <a:spcBef>
                <a:spcPts val="1190"/>
              </a:spcBef>
            </a:pPr>
            <a:r>
              <a:rPr dirty="0" baseline="29100" sz="1575" spc="330">
                <a:solidFill>
                  <a:srgbClr val="00FFFF"/>
                </a:solidFill>
                <a:latin typeface="Calibri"/>
                <a:cs typeface="Calibri"/>
              </a:rPr>
              <a:t>●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pozostałe znaki mogą </a:t>
            </a:r>
            <a:r>
              <a:rPr dirty="0" sz="2400" spc="-15" b="1">
                <a:solidFill>
                  <a:srgbClr val="00FFFF"/>
                </a:solidFill>
                <a:latin typeface="Arial"/>
                <a:cs typeface="Arial"/>
              </a:rPr>
              <a:t>być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cyframi, literami lub znakiem  podkreślenia</a:t>
            </a:r>
            <a:endParaRPr sz="2400">
              <a:latin typeface="Arial"/>
              <a:cs typeface="Arial"/>
            </a:endParaRPr>
          </a:p>
          <a:p>
            <a:pPr marL="161290">
              <a:lnSpc>
                <a:spcPct val="100000"/>
              </a:lnSpc>
              <a:spcBef>
                <a:spcPts val="969"/>
              </a:spcBef>
            </a:pPr>
            <a:r>
              <a:rPr dirty="0" baseline="29100" sz="1575" spc="330">
                <a:solidFill>
                  <a:srgbClr val="00FFFF"/>
                </a:solidFill>
                <a:latin typeface="Calibri"/>
                <a:cs typeface="Calibri"/>
              </a:rPr>
              <a:t>● 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rozróżnialne są małe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i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duże</a:t>
            </a:r>
            <a:r>
              <a:rPr dirty="0" sz="2400" spc="-85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400" spc="-35" b="1">
                <a:solidFill>
                  <a:srgbClr val="00FFFF"/>
                </a:solidFill>
                <a:latin typeface="Arial"/>
                <a:cs typeface="Arial"/>
              </a:rPr>
              <a:t>litery.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7809" y="1440180"/>
            <a:ext cx="8886190" cy="4823460"/>
          </a:xfrm>
          <a:custGeom>
            <a:avLst/>
            <a:gdLst/>
            <a:ahLst/>
            <a:cxnLst/>
            <a:rect l="l" t="t" r="r" b="b"/>
            <a:pathLst>
              <a:path w="8886190" h="4823460">
                <a:moveTo>
                  <a:pt x="8886190" y="0"/>
                </a:moveTo>
                <a:lnTo>
                  <a:pt x="0" y="0"/>
                </a:lnTo>
                <a:lnTo>
                  <a:pt x="0" y="4823460"/>
                </a:lnTo>
                <a:lnTo>
                  <a:pt x="8886190" y="4823460"/>
                </a:lnTo>
                <a:lnTo>
                  <a:pt x="8886190" y="0"/>
                </a:lnTo>
                <a:close/>
              </a:path>
            </a:pathLst>
          </a:custGeom>
          <a:solidFill>
            <a:srgbClr val="0101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51180" y="1461770"/>
            <a:ext cx="6835140" cy="1372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0" b="1" u="dbl">
                <a:solidFill>
                  <a:srgbClr val="FFFFFF"/>
                </a:solidFill>
                <a:latin typeface="Arial"/>
                <a:cs typeface="Arial"/>
              </a:rPr>
              <a:t>PHP </a:t>
            </a:r>
            <a:r>
              <a:rPr dirty="0" sz="2400" spc="-5" b="1" u="dbl">
                <a:solidFill>
                  <a:srgbClr val="FFFFFF"/>
                </a:solidFill>
                <a:latin typeface="Arial"/>
                <a:cs typeface="Arial"/>
              </a:rPr>
              <a:t>ustala </a:t>
            </a:r>
            <a:r>
              <a:rPr dirty="0" sz="2400" spc="-10" b="1" u="dbl">
                <a:solidFill>
                  <a:srgbClr val="FFFFFF"/>
                </a:solidFill>
                <a:latin typeface="Arial"/>
                <a:cs typeface="Arial"/>
              </a:rPr>
              <a:t>typ danych </a:t>
            </a:r>
            <a:r>
              <a:rPr dirty="0" sz="2400" b="1" u="dbl">
                <a:solidFill>
                  <a:srgbClr val="FFFFFF"/>
                </a:solidFill>
                <a:latin typeface="Arial"/>
                <a:cs typeface="Arial"/>
              </a:rPr>
              <a:t>na </a:t>
            </a:r>
            <a:r>
              <a:rPr dirty="0" sz="2400" spc="-5" b="1" u="dbl">
                <a:solidFill>
                  <a:srgbClr val="FFFFFF"/>
                </a:solidFill>
                <a:latin typeface="Arial"/>
                <a:cs typeface="Arial"/>
              </a:rPr>
              <a:t>podstawie</a:t>
            </a:r>
            <a:r>
              <a:rPr dirty="0" sz="2400" spc="-60" b="1" u="dbl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 u="dbl">
                <a:solidFill>
                  <a:srgbClr val="FFFFFF"/>
                </a:solidFill>
                <a:latin typeface="Arial"/>
                <a:cs typeface="Arial"/>
              </a:rPr>
              <a:t>kontekstu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Nazwa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zmiennej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w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PHP</a:t>
            </a:r>
            <a:r>
              <a:rPr dirty="0" sz="24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05"/>
              </a:lnSpc>
            </a:pPr>
            <a:fld id="{81D60167-4931-47E6-BA6A-407CBD079E47}" type="slidenum">
              <a:rPr dirty="0"/>
              <a:t>17</a:t>
            </a:fld>
          </a:p>
        </p:txBody>
      </p:sp>
      <p:sp>
        <p:nvSpPr>
          <p:cNvPr id="7" name="object 7"/>
          <p:cNvSpPr txBox="1"/>
          <p:nvPr/>
        </p:nvSpPr>
        <p:spPr>
          <a:xfrm>
            <a:off x="335279" y="3561079"/>
            <a:ext cx="134620" cy="1809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220">
                <a:solidFill>
                  <a:srgbClr val="FFFFFF"/>
                </a:solidFill>
                <a:latin typeface="Calibri"/>
                <a:cs typeface="Calibri"/>
              </a:rPr>
              <a:t>●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5279" y="4058920"/>
            <a:ext cx="134620" cy="1809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220">
                <a:solidFill>
                  <a:srgbClr val="FFFFFF"/>
                </a:solidFill>
                <a:latin typeface="Calibri"/>
                <a:cs typeface="Calibri"/>
              </a:rPr>
              <a:t>●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1180" y="3456940"/>
            <a:ext cx="7842250" cy="1221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zaczyna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się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od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znaku dolara</a:t>
            </a:r>
            <a:r>
              <a:rPr dirty="0" sz="24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$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ts val="2740"/>
              </a:lnSpc>
              <a:spcBef>
                <a:spcPts val="1245"/>
              </a:spcBef>
              <a:tabLst>
                <a:tab pos="6948170" algn="l"/>
                <a:tab pos="7372350" algn="l"/>
              </a:tabLst>
            </a:pP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400" spc="30" b="1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zy</a:t>
            </a:r>
            <a:r>
              <a:rPr dirty="0" sz="24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k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oże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2400" spc="-35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ć z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ki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m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dk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eś</a:t>
            </a:r>
            <a:r>
              <a:rPr dirty="0" sz="2400" spc="1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ia	_	l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b  dowolną</a:t>
            </a:r>
            <a:r>
              <a:rPr dirty="0" sz="24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literą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5279" y="4904740"/>
            <a:ext cx="134620" cy="1809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220">
                <a:solidFill>
                  <a:srgbClr val="FFFFFF"/>
                </a:solidFill>
                <a:latin typeface="Calibri"/>
                <a:cs typeface="Calibri"/>
              </a:rPr>
              <a:t>●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5279" y="5751829"/>
            <a:ext cx="134620" cy="1809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220">
                <a:solidFill>
                  <a:srgbClr val="FFFFFF"/>
                </a:solidFill>
                <a:latin typeface="Calibri"/>
                <a:cs typeface="Calibri"/>
              </a:rPr>
              <a:t>●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1180" y="4827015"/>
            <a:ext cx="8026400" cy="1196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2740"/>
              </a:lnSpc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pozostałe znaki mogą 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być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cyframi,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literami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lub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znakiem  podkreślenia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rozróżnialne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są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małe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duże</a:t>
            </a:r>
            <a:r>
              <a:rPr dirty="0" sz="2400" spc="-35" b="1">
                <a:solidFill>
                  <a:srgbClr val="FFFFFF"/>
                </a:solidFill>
                <a:latin typeface="Arial"/>
                <a:cs typeface="Arial"/>
              </a:rPr>
              <a:t> litery.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82759" y="6868159"/>
            <a:ext cx="204470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5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0847" rIns="0" bIns="0" rtlCol="0" vert="horz">
            <a:spAutoFit/>
          </a:bodyPr>
          <a:lstStyle/>
          <a:p>
            <a:pPr marL="934719">
              <a:lnSpc>
                <a:spcPct val="100000"/>
              </a:lnSpc>
            </a:pPr>
            <a:r>
              <a:rPr dirty="0" spc="-10"/>
              <a:t>Zmienne </a:t>
            </a:r>
            <a:r>
              <a:rPr dirty="0"/>
              <a:t>i </a:t>
            </a:r>
            <a:r>
              <a:rPr dirty="0" spc="-5"/>
              <a:t>instrukcje</a:t>
            </a:r>
            <a:r>
              <a:rPr dirty="0" spc="-50"/>
              <a:t> </a:t>
            </a:r>
            <a:r>
              <a:rPr dirty="0" spc="-10"/>
              <a:t>wyjścia</a:t>
            </a:r>
          </a:p>
        </p:txBody>
      </p:sp>
      <p:sp>
        <p:nvSpPr>
          <p:cNvPr id="4" name="object 4"/>
          <p:cNvSpPr/>
          <p:nvPr/>
        </p:nvSpPr>
        <p:spPr>
          <a:xfrm>
            <a:off x="175260" y="1295400"/>
            <a:ext cx="7744459" cy="6192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199630" y="4679950"/>
            <a:ext cx="2813050" cy="21602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816350" y="5186679"/>
            <a:ext cx="4597400" cy="69850"/>
          </a:xfrm>
          <a:custGeom>
            <a:avLst/>
            <a:gdLst/>
            <a:ahLst/>
            <a:cxnLst/>
            <a:rect l="l" t="t" r="r" b="b"/>
            <a:pathLst>
              <a:path w="4597400" h="69850">
                <a:moveTo>
                  <a:pt x="0" y="69850"/>
                </a:moveTo>
                <a:lnTo>
                  <a:pt x="4597400" y="0"/>
                </a:lnTo>
              </a:path>
            </a:pathLst>
          </a:custGeom>
          <a:ln w="35941">
            <a:solidFill>
              <a:srgbClr val="996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404859" y="5132070"/>
            <a:ext cx="162560" cy="107950"/>
          </a:xfrm>
          <a:custGeom>
            <a:avLst/>
            <a:gdLst/>
            <a:ahLst/>
            <a:cxnLst/>
            <a:rect l="l" t="t" r="r" b="b"/>
            <a:pathLst>
              <a:path w="162559" h="107950">
                <a:moveTo>
                  <a:pt x="0" y="0"/>
                </a:moveTo>
                <a:lnTo>
                  <a:pt x="1270" y="107949"/>
                </a:lnTo>
                <a:lnTo>
                  <a:pt x="162560" y="52069"/>
                </a:lnTo>
                <a:lnTo>
                  <a:pt x="0" y="0"/>
                </a:lnTo>
                <a:close/>
              </a:path>
            </a:pathLst>
          </a:custGeom>
          <a:solidFill>
            <a:srgbClr val="9966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717290" y="5974079"/>
            <a:ext cx="4577080" cy="68580"/>
          </a:xfrm>
          <a:custGeom>
            <a:avLst/>
            <a:gdLst/>
            <a:ahLst/>
            <a:cxnLst/>
            <a:rect l="l" t="t" r="r" b="b"/>
            <a:pathLst>
              <a:path w="4577080" h="68579">
                <a:moveTo>
                  <a:pt x="0" y="0"/>
                </a:moveTo>
                <a:lnTo>
                  <a:pt x="4577080" y="68580"/>
                </a:lnTo>
              </a:path>
            </a:pathLst>
          </a:custGeom>
          <a:ln w="35941">
            <a:solidFill>
              <a:srgbClr val="996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286750" y="5988050"/>
            <a:ext cx="162560" cy="107950"/>
          </a:xfrm>
          <a:custGeom>
            <a:avLst/>
            <a:gdLst/>
            <a:ahLst/>
            <a:cxnLst/>
            <a:rect l="l" t="t" r="r" b="b"/>
            <a:pathLst>
              <a:path w="162559" h="107950">
                <a:moveTo>
                  <a:pt x="1270" y="0"/>
                </a:moveTo>
                <a:lnTo>
                  <a:pt x="0" y="107950"/>
                </a:lnTo>
                <a:lnTo>
                  <a:pt x="162559" y="57150"/>
                </a:lnTo>
                <a:lnTo>
                  <a:pt x="1270" y="0"/>
                </a:lnTo>
                <a:close/>
              </a:path>
            </a:pathLst>
          </a:custGeom>
          <a:solidFill>
            <a:srgbClr val="9966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743959" y="5546090"/>
            <a:ext cx="4165600" cy="69850"/>
          </a:xfrm>
          <a:custGeom>
            <a:avLst/>
            <a:gdLst/>
            <a:ahLst/>
            <a:cxnLst/>
            <a:rect l="l" t="t" r="r" b="b"/>
            <a:pathLst>
              <a:path w="4165600" h="69850">
                <a:moveTo>
                  <a:pt x="0" y="69850"/>
                </a:moveTo>
                <a:lnTo>
                  <a:pt x="4165599" y="0"/>
                </a:lnTo>
              </a:path>
            </a:pathLst>
          </a:custGeom>
          <a:ln w="35941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900669" y="5492750"/>
            <a:ext cx="163830" cy="107950"/>
          </a:xfrm>
          <a:custGeom>
            <a:avLst/>
            <a:gdLst/>
            <a:ahLst/>
            <a:cxnLst/>
            <a:rect l="l" t="t" r="r" b="b"/>
            <a:pathLst>
              <a:path w="163829" h="107950">
                <a:moveTo>
                  <a:pt x="0" y="0"/>
                </a:moveTo>
                <a:lnTo>
                  <a:pt x="2539" y="107950"/>
                </a:lnTo>
                <a:lnTo>
                  <a:pt x="163829" y="5080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408420" y="3140710"/>
            <a:ext cx="3239770" cy="1250950"/>
          </a:xfrm>
          <a:custGeom>
            <a:avLst/>
            <a:gdLst/>
            <a:ahLst/>
            <a:cxnLst/>
            <a:rect l="l" t="t" r="r" b="b"/>
            <a:pathLst>
              <a:path w="3239770" h="1250950">
                <a:moveTo>
                  <a:pt x="3239770" y="0"/>
                </a:moveTo>
                <a:lnTo>
                  <a:pt x="0" y="0"/>
                </a:lnTo>
                <a:lnTo>
                  <a:pt x="0" y="1250950"/>
                </a:lnTo>
                <a:lnTo>
                  <a:pt x="3239770" y="1250950"/>
                </a:lnTo>
                <a:lnTo>
                  <a:pt x="32397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6408420" y="3140710"/>
            <a:ext cx="3239770" cy="1250950"/>
          </a:xfrm>
          <a:prstGeom prst="rect">
            <a:avLst/>
          </a:prstGeom>
          <a:solidFill>
            <a:srgbClr val="FFFFFF"/>
          </a:solidFill>
          <a:ln w="3175">
            <a:solidFill>
              <a:srgbClr val="0000FF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89535" marR="559435">
              <a:lnSpc>
                <a:spcPct val="93400"/>
              </a:lnSpc>
              <a:spcBef>
                <a:spcPts val="320"/>
              </a:spcBef>
            </a:pPr>
            <a:r>
              <a:rPr dirty="0" sz="1800" spc="-15">
                <a:solidFill>
                  <a:srgbClr val="00007F"/>
                </a:solidFill>
                <a:latin typeface="Arial"/>
                <a:cs typeface="Arial"/>
              </a:rPr>
              <a:t>Cudzysłowy </a:t>
            </a:r>
            <a:r>
              <a:rPr dirty="0" sz="1800" spc="-10">
                <a:solidFill>
                  <a:srgbClr val="00007F"/>
                </a:solidFill>
                <a:latin typeface="Arial"/>
                <a:cs typeface="Arial"/>
              </a:rPr>
              <a:t>zezwalają </a:t>
            </a:r>
            <a:r>
              <a:rPr dirty="0" sz="1800" spc="-5">
                <a:solidFill>
                  <a:srgbClr val="00007F"/>
                </a:solidFill>
                <a:latin typeface="Arial"/>
                <a:cs typeface="Arial"/>
              </a:rPr>
              <a:t>na  </a:t>
            </a:r>
            <a:r>
              <a:rPr dirty="0" sz="1800" spc="-10">
                <a:solidFill>
                  <a:srgbClr val="00007F"/>
                </a:solidFill>
                <a:latin typeface="Arial"/>
                <a:cs typeface="Arial"/>
              </a:rPr>
              <a:t>"proste" </a:t>
            </a:r>
            <a:r>
              <a:rPr dirty="0" sz="1800" spc="-5">
                <a:solidFill>
                  <a:srgbClr val="00007F"/>
                </a:solidFill>
                <a:latin typeface="Arial"/>
                <a:cs typeface="Arial"/>
              </a:rPr>
              <a:t>umieszczanie  </a:t>
            </a:r>
            <a:r>
              <a:rPr dirty="0" sz="1800" spc="-15">
                <a:solidFill>
                  <a:srgbClr val="00007F"/>
                </a:solidFill>
                <a:latin typeface="Arial"/>
                <a:cs typeface="Arial"/>
              </a:rPr>
              <a:t>wewnątrz </a:t>
            </a:r>
            <a:r>
              <a:rPr dirty="0" sz="1800" spc="-5">
                <a:solidFill>
                  <a:srgbClr val="00007F"/>
                </a:solidFill>
                <a:latin typeface="Arial"/>
                <a:cs typeface="Arial"/>
              </a:rPr>
              <a:t>tekstu </a:t>
            </a:r>
            <a:r>
              <a:rPr dirty="0" sz="1800" spc="-10">
                <a:solidFill>
                  <a:srgbClr val="00007F"/>
                </a:solidFill>
                <a:latin typeface="Arial"/>
                <a:cs typeface="Arial"/>
              </a:rPr>
              <a:t>wartości  zmiennych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03370" y="6228079"/>
            <a:ext cx="3256279" cy="1116330"/>
          </a:xfrm>
          <a:prstGeom prst="rect">
            <a:avLst/>
          </a:prstGeom>
          <a:ln w="3175">
            <a:solidFill>
              <a:srgbClr val="0000FF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89535" marR="260985">
              <a:lnSpc>
                <a:spcPct val="93400"/>
              </a:lnSpc>
              <a:spcBef>
                <a:spcPts val="320"/>
              </a:spcBef>
            </a:pPr>
            <a:r>
              <a:rPr dirty="0" sz="1800" spc="-15">
                <a:solidFill>
                  <a:srgbClr val="DB2200"/>
                </a:solidFill>
                <a:latin typeface="Arial"/>
                <a:cs typeface="Arial"/>
              </a:rPr>
              <a:t>wstawianie </a:t>
            </a:r>
            <a:r>
              <a:rPr dirty="0" sz="1800" spc="-10">
                <a:solidFill>
                  <a:srgbClr val="DB2200"/>
                </a:solidFill>
                <a:latin typeface="Arial"/>
                <a:cs typeface="Arial"/>
              </a:rPr>
              <a:t>zmiennych </a:t>
            </a:r>
            <a:r>
              <a:rPr dirty="0" sz="1800">
                <a:solidFill>
                  <a:srgbClr val="DB2200"/>
                </a:solidFill>
                <a:latin typeface="Arial"/>
                <a:cs typeface="Arial"/>
              </a:rPr>
              <a:t>w </a:t>
            </a:r>
            <a:r>
              <a:rPr dirty="0" sz="1800" spc="-5">
                <a:solidFill>
                  <a:srgbClr val="DB2200"/>
                </a:solidFill>
                <a:latin typeface="Arial"/>
                <a:cs typeface="Arial"/>
              </a:rPr>
              <a:t>ten  </a:t>
            </a:r>
            <a:r>
              <a:rPr dirty="0" sz="1800" spc="-10">
                <a:solidFill>
                  <a:srgbClr val="DB2200"/>
                </a:solidFill>
                <a:latin typeface="Arial"/>
                <a:cs typeface="Arial"/>
              </a:rPr>
              <a:t>sposób </a:t>
            </a:r>
            <a:r>
              <a:rPr dirty="0" sz="1800" spc="-5">
                <a:solidFill>
                  <a:srgbClr val="DB2200"/>
                </a:solidFill>
                <a:latin typeface="Arial"/>
                <a:cs typeface="Arial"/>
              </a:rPr>
              <a:t>jest kilka </a:t>
            </a:r>
            <a:r>
              <a:rPr dirty="0" sz="1800">
                <a:solidFill>
                  <a:srgbClr val="DB2200"/>
                </a:solidFill>
                <a:latin typeface="Arial"/>
                <a:cs typeface="Arial"/>
              </a:rPr>
              <a:t>razy  </a:t>
            </a:r>
            <a:r>
              <a:rPr dirty="0" sz="1800" spc="-10">
                <a:solidFill>
                  <a:srgbClr val="DB2200"/>
                </a:solidFill>
                <a:latin typeface="Arial"/>
                <a:cs typeface="Arial"/>
              </a:rPr>
              <a:t>wolniejsze, </a:t>
            </a:r>
            <a:r>
              <a:rPr dirty="0" sz="1800" spc="-5">
                <a:solidFill>
                  <a:srgbClr val="DB2200"/>
                </a:solidFill>
                <a:latin typeface="Arial"/>
                <a:cs typeface="Arial"/>
              </a:rPr>
              <a:t>niż łączenie ich </a:t>
            </a:r>
            <a:r>
              <a:rPr dirty="0" sz="1800">
                <a:solidFill>
                  <a:srgbClr val="DB2200"/>
                </a:solidFill>
                <a:latin typeface="Arial"/>
                <a:cs typeface="Arial"/>
              </a:rPr>
              <a:t>z  </a:t>
            </a:r>
            <a:r>
              <a:rPr dirty="0" sz="1800" spc="-10">
                <a:solidFill>
                  <a:srgbClr val="DB2200"/>
                </a:solidFill>
                <a:latin typeface="Arial"/>
                <a:cs typeface="Arial"/>
              </a:rPr>
              <a:t>ciągiem operatorem</a:t>
            </a:r>
            <a:r>
              <a:rPr dirty="0" sz="1800">
                <a:solidFill>
                  <a:srgbClr val="DB220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DB2200"/>
                </a:solidFill>
                <a:latin typeface="Arial"/>
                <a:cs typeface="Arial"/>
              </a:rPr>
              <a:t>kropki.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890520" y="6056629"/>
            <a:ext cx="2293620" cy="171450"/>
          </a:xfrm>
          <a:custGeom>
            <a:avLst/>
            <a:gdLst/>
            <a:ahLst/>
            <a:cxnLst/>
            <a:rect l="l" t="t" r="r" b="b"/>
            <a:pathLst>
              <a:path w="2293620" h="171450">
                <a:moveTo>
                  <a:pt x="2293620" y="171450"/>
                </a:moveTo>
                <a:lnTo>
                  <a:pt x="0" y="0"/>
                </a:lnTo>
              </a:path>
            </a:pathLst>
          </a:custGeom>
          <a:ln w="35940">
            <a:solidFill>
              <a:srgbClr val="0000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735579" y="6003290"/>
            <a:ext cx="166370" cy="107950"/>
          </a:xfrm>
          <a:custGeom>
            <a:avLst/>
            <a:gdLst/>
            <a:ahLst/>
            <a:cxnLst/>
            <a:rect l="l" t="t" r="r" b="b"/>
            <a:pathLst>
              <a:path w="166369" h="107950">
                <a:moveTo>
                  <a:pt x="166369" y="0"/>
                </a:moveTo>
                <a:lnTo>
                  <a:pt x="0" y="41910"/>
                </a:lnTo>
                <a:lnTo>
                  <a:pt x="157480" y="107950"/>
                </a:lnTo>
                <a:lnTo>
                  <a:pt x="166369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400040" y="1151889"/>
            <a:ext cx="4536440" cy="1096010"/>
          </a:xfrm>
          <a:custGeom>
            <a:avLst/>
            <a:gdLst/>
            <a:ahLst/>
            <a:cxnLst/>
            <a:rect l="l" t="t" r="r" b="b"/>
            <a:pathLst>
              <a:path w="4536440" h="1096010">
                <a:moveTo>
                  <a:pt x="4536440" y="0"/>
                </a:moveTo>
                <a:lnTo>
                  <a:pt x="0" y="0"/>
                </a:lnTo>
                <a:lnTo>
                  <a:pt x="0" y="1096010"/>
                </a:lnTo>
                <a:lnTo>
                  <a:pt x="4536440" y="1096010"/>
                </a:lnTo>
                <a:lnTo>
                  <a:pt x="4536440" y="0"/>
                </a:lnTo>
                <a:close/>
              </a:path>
            </a:pathLst>
          </a:custGeom>
          <a:solidFill>
            <a:srgbClr val="00FFFF">
              <a:alpha val="25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5327650" y="1079500"/>
            <a:ext cx="4536440" cy="1097280"/>
          </a:xfrm>
          <a:prstGeom prst="rect">
            <a:avLst/>
          </a:prstGeom>
        </p:spPr>
        <p:txBody>
          <a:bodyPr wrap="square" lIns="0" tIns="111125" rIns="0" bIns="0" rtlCol="0" vert="horz">
            <a:spAutoFit/>
          </a:bodyPr>
          <a:lstStyle/>
          <a:p>
            <a:pPr marL="162560" marR="213995">
              <a:lnSpc>
                <a:spcPct val="96100"/>
              </a:lnSpc>
              <a:spcBef>
                <a:spcPts val="875"/>
              </a:spcBef>
            </a:pPr>
            <a:r>
              <a:rPr dirty="0" sz="1800" b="1">
                <a:solidFill>
                  <a:srgbClr val="00FFFF"/>
                </a:solidFill>
                <a:latin typeface="Arial"/>
                <a:cs typeface="Arial"/>
              </a:rPr>
              <a:t>wyświetlanie </a:t>
            </a:r>
            <a:r>
              <a:rPr dirty="0" sz="1800" spc="-10" b="1">
                <a:solidFill>
                  <a:srgbClr val="00FFFF"/>
                </a:solidFill>
                <a:latin typeface="Arial"/>
                <a:cs typeface="Arial"/>
              </a:rPr>
              <a:t>danych </a:t>
            </a:r>
            <a:r>
              <a:rPr dirty="0" sz="1800" spc="-5" b="1">
                <a:solidFill>
                  <a:srgbClr val="00FFFF"/>
                </a:solidFill>
                <a:latin typeface="Arial"/>
                <a:cs typeface="Arial"/>
              </a:rPr>
              <a:t>zawartych </a:t>
            </a:r>
            <a:r>
              <a:rPr dirty="0" sz="1800" b="1">
                <a:solidFill>
                  <a:srgbClr val="00FFFF"/>
                </a:solidFill>
                <a:latin typeface="Arial"/>
                <a:cs typeface="Arial"/>
              </a:rPr>
              <a:t>w  </a:t>
            </a:r>
            <a:r>
              <a:rPr dirty="0" sz="1800" spc="-5" b="1">
                <a:solidFill>
                  <a:srgbClr val="00FFFF"/>
                </a:solidFill>
                <a:latin typeface="Arial"/>
                <a:cs typeface="Arial"/>
              </a:rPr>
              <a:t>cudzysłowach przebiega </a:t>
            </a:r>
            <a:r>
              <a:rPr dirty="0" sz="1800" b="1">
                <a:solidFill>
                  <a:srgbClr val="00FFFF"/>
                </a:solidFill>
                <a:latin typeface="Arial"/>
                <a:cs typeface="Arial"/>
              </a:rPr>
              <a:t>wolniej niż w  </a:t>
            </a:r>
            <a:r>
              <a:rPr dirty="0" sz="1800" spc="-5" b="1">
                <a:solidFill>
                  <a:srgbClr val="00FFFF"/>
                </a:solidFill>
                <a:latin typeface="Arial"/>
                <a:cs typeface="Arial"/>
              </a:rPr>
              <a:t>apostrofach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327650" y="1079500"/>
            <a:ext cx="4536440" cy="1097280"/>
          </a:xfrm>
          <a:custGeom>
            <a:avLst/>
            <a:gdLst/>
            <a:ahLst/>
            <a:cxnLst/>
            <a:rect l="l" t="t" r="r" b="b"/>
            <a:pathLst>
              <a:path w="4536440" h="1097280">
                <a:moveTo>
                  <a:pt x="4536440" y="0"/>
                </a:moveTo>
                <a:lnTo>
                  <a:pt x="0" y="0"/>
                </a:lnTo>
                <a:lnTo>
                  <a:pt x="0" y="1097279"/>
                </a:lnTo>
                <a:lnTo>
                  <a:pt x="4536440" y="1097279"/>
                </a:lnTo>
                <a:lnTo>
                  <a:pt x="4536440" y="0"/>
                </a:lnTo>
                <a:close/>
              </a:path>
            </a:pathLst>
          </a:custGeom>
          <a:solidFill>
            <a:srgbClr val="0101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5405120" y="1126997"/>
            <a:ext cx="4177665" cy="792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2070"/>
              </a:lnSpc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wyświetlanie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danych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zawartych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w 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cudzysłowach przebiega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wolniej niż w 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apostrofach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500" y="6283959"/>
            <a:ext cx="9817100" cy="1131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algn="r" marR="426084">
              <a:lnSpc>
                <a:spcPct val="100000"/>
              </a:lnSpc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11729" y="333502"/>
            <a:ext cx="5149850" cy="102108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0" marR="5080" indent="-368300">
              <a:lnSpc>
                <a:spcPts val="4029"/>
              </a:lnSpc>
            </a:pPr>
            <a:r>
              <a:rPr dirty="0" spc="-5"/>
              <a:t>Programowanie </a:t>
            </a:r>
            <a:r>
              <a:rPr dirty="0"/>
              <a:t>w</a:t>
            </a:r>
            <a:r>
              <a:rPr dirty="0" spc="-110"/>
              <a:t> </a:t>
            </a:r>
            <a:r>
              <a:rPr dirty="0" spc="-5"/>
              <a:t>PHP-  </a:t>
            </a:r>
            <a:r>
              <a:rPr dirty="0" spc="-10" i="1"/>
              <a:t>potrzebne</a:t>
            </a:r>
            <a:r>
              <a:rPr dirty="0" spc="-60" i="1"/>
              <a:t> </a:t>
            </a:r>
            <a:r>
              <a:rPr dirty="0" spc="-5" i="1"/>
              <a:t>narzędzia</a:t>
            </a:r>
          </a:p>
        </p:txBody>
      </p:sp>
      <p:sp>
        <p:nvSpPr>
          <p:cNvPr id="4" name="object 4"/>
          <p:cNvSpPr/>
          <p:nvPr/>
        </p:nvSpPr>
        <p:spPr>
          <a:xfrm>
            <a:off x="647700" y="1741170"/>
            <a:ext cx="7560309" cy="784860"/>
          </a:xfrm>
          <a:custGeom>
            <a:avLst/>
            <a:gdLst/>
            <a:ahLst/>
            <a:cxnLst/>
            <a:rect l="l" t="t" r="r" b="b"/>
            <a:pathLst>
              <a:path w="7560309" h="784860">
                <a:moveTo>
                  <a:pt x="7560309" y="0"/>
                </a:moveTo>
                <a:lnTo>
                  <a:pt x="0" y="0"/>
                </a:lnTo>
                <a:lnTo>
                  <a:pt x="0" y="784859"/>
                </a:lnTo>
                <a:lnTo>
                  <a:pt x="7560309" y="784859"/>
                </a:lnTo>
                <a:lnTo>
                  <a:pt x="7560309" y="0"/>
                </a:lnTo>
                <a:close/>
              </a:path>
            </a:pathLst>
          </a:custGeom>
          <a:solidFill>
            <a:srgbClr val="00FFFF">
              <a:alpha val="25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76580" y="1668779"/>
            <a:ext cx="7559040" cy="805180"/>
          </a:xfrm>
          <a:prstGeom prst="rect">
            <a:avLst/>
          </a:prstGeom>
        </p:spPr>
        <p:txBody>
          <a:bodyPr wrap="square" lIns="0" tIns="120014" rIns="0" bIns="0" rtlCol="0" vert="horz">
            <a:spAutoFit/>
          </a:bodyPr>
          <a:lstStyle/>
          <a:p>
            <a:pPr marL="161290" marR="363220">
              <a:lnSpc>
                <a:spcPts val="2740"/>
              </a:lnSpc>
              <a:spcBef>
                <a:spcPts val="944"/>
              </a:spcBef>
              <a:tabLst>
                <a:tab pos="585470" algn="l"/>
              </a:tabLst>
            </a:pP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1.	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serwer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HTTP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(zwany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także serwerem</a:t>
            </a:r>
            <a:r>
              <a:rPr dirty="0" sz="2400" spc="-120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WWW)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z 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obsługą 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PHP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–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np.</a:t>
            </a:r>
            <a:r>
              <a:rPr dirty="0" sz="2400" spc="-175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Apache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6580" y="1668779"/>
            <a:ext cx="7559040" cy="784860"/>
          </a:xfrm>
          <a:custGeom>
            <a:avLst/>
            <a:gdLst/>
            <a:ahLst/>
            <a:cxnLst/>
            <a:rect l="l" t="t" r="r" b="b"/>
            <a:pathLst>
              <a:path w="7559040" h="784860">
                <a:moveTo>
                  <a:pt x="7559040" y="0"/>
                </a:moveTo>
                <a:lnTo>
                  <a:pt x="0" y="0"/>
                </a:lnTo>
                <a:lnTo>
                  <a:pt x="0" y="784860"/>
                </a:lnTo>
                <a:lnTo>
                  <a:pt x="7559040" y="784860"/>
                </a:lnTo>
                <a:lnTo>
                  <a:pt x="7559040" y="0"/>
                </a:lnTo>
                <a:close/>
              </a:path>
            </a:pathLst>
          </a:custGeom>
          <a:solidFill>
            <a:srgbClr val="0101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90500" y="6283959"/>
            <a:ext cx="9817100" cy="1131570"/>
          </a:xfrm>
          <a:custGeom>
            <a:avLst/>
            <a:gdLst/>
            <a:ahLst/>
            <a:cxnLst/>
            <a:rect l="l" t="t" r="r" b="b"/>
            <a:pathLst>
              <a:path w="9817100" h="1131570">
                <a:moveTo>
                  <a:pt x="9817100" y="0"/>
                </a:moveTo>
                <a:lnTo>
                  <a:pt x="0" y="0"/>
                </a:lnTo>
                <a:lnTo>
                  <a:pt x="0" y="1131570"/>
                </a:lnTo>
                <a:lnTo>
                  <a:pt x="9817100" y="1131570"/>
                </a:lnTo>
                <a:lnTo>
                  <a:pt x="9817100" y="0"/>
                </a:lnTo>
                <a:close/>
              </a:path>
            </a:pathLst>
          </a:custGeom>
          <a:solidFill>
            <a:srgbClr val="00FFFF">
              <a:alpha val="25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18110" y="6211570"/>
            <a:ext cx="9818370" cy="1151890"/>
          </a:xfrm>
          <a:prstGeom prst="rect">
            <a:avLst/>
          </a:prstGeom>
        </p:spPr>
        <p:txBody>
          <a:bodyPr wrap="square" lIns="0" tIns="112395" rIns="0" bIns="0" rtlCol="0" vert="horz">
            <a:spAutoFit/>
          </a:bodyPr>
          <a:lstStyle/>
          <a:p>
            <a:pPr marL="162560" marR="324485">
              <a:lnSpc>
                <a:spcPct val="95000"/>
              </a:lnSpc>
              <a:spcBef>
                <a:spcPts val="885"/>
              </a:spcBef>
            </a:pP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Implementacja 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PHP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wraz z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serwerem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WWW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Apache oraz  serwerem baz 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danych MySQL określana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jest jako platforma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AMP  (w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środowisku Linux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– </a:t>
            </a:r>
            <a:r>
              <a:rPr dirty="0" sz="2400" spc="-70" b="1">
                <a:solidFill>
                  <a:srgbClr val="00FFFF"/>
                </a:solidFill>
                <a:latin typeface="Arial"/>
                <a:cs typeface="Arial"/>
              </a:rPr>
              <a:t>LAMP,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w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Windows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–</a:t>
            </a:r>
            <a:r>
              <a:rPr dirty="0" sz="2400" spc="125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400" spc="-25" b="1">
                <a:solidFill>
                  <a:srgbClr val="00FFFF"/>
                </a:solidFill>
                <a:latin typeface="Arial"/>
                <a:cs typeface="Arial"/>
              </a:rPr>
              <a:t>WAMP).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8110" y="6211570"/>
            <a:ext cx="9818370" cy="1132840"/>
          </a:xfrm>
          <a:custGeom>
            <a:avLst/>
            <a:gdLst/>
            <a:ahLst/>
            <a:cxnLst/>
            <a:rect l="l" t="t" r="r" b="b"/>
            <a:pathLst>
              <a:path w="9818370" h="1132840">
                <a:moveTo>
                  <a:pt x="9818370" y="0"/>
                </a:moveTo>
                <a:lnTo>
                  <a:pt x="0" y="0"/>
                </a:lnTo>
                <a:lnTo>
                  <a:pt x="0" y="1132839"/>
                </a:lnTo>
                <a:lnTo>
                  <a:pt x="9818370" y="1132839"/>
                </a:lnTo>
                <a:lnTo>
                  <a:pt x="9818370" y="0"/>
                </a:lnTo>
                <a:close/>
              </a:path>
            </a:pathLst>
          </a:custGeom>
          <a:solidFill>
            <a:srgbClr val="0101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95579" y="6251447"/>
            <a:ext cx="9349105" cy="1052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95000"/>
              </a:lnSpc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Implementacja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PHP 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wraz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z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serwerem WWW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Apache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oraz  serwerem baz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danych MySQL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określana jest jako platforma AMP 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(w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środowisku Linux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dirty="0" sz="2400" spc="-70" b="1">
                <a:solidFill>
                  <a:srgbClr val="FFFFFF"/>
                </a:solidFill>
                <a:latin typeface="Arial"/>
                <a:cs typeface="Arial"/>
              </a:rPr>
              <a:t>LAMP,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w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Windows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dirty="0" sz="2400" spc="1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 b="1">
                <a:solidFill>
                  <a:srgbClr val="FFFFFF"/>
                </a:solidFill>
                <a:latin typeface="Arial"/>
                <a:cs typeface="Arial"/>
              </a:rPr>
              <a:t>WAMP).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47700" y="2735579"/>
            <a:ext cx="7632700" cy="576580"/>
          </a:xfrm>
          <a:custGeom>
            <a:avLst/>
            <a:gdLst/>
            <a:ahLst/>
            <a:cxnLst/>
            <a:rect l="l" t="t" r="r" b="b"/>
            <a:pathLst>
              <a:path w="7632700" h="576579">
                <a:moveTo>
                  <a:pt x="7632700" y="0"/>
                </a:moveTo>
                <a:lnTo>
                  <a:pt x="0" y="0"/>
                </a:lnTo>
                <a:lnTo>
                  <a:pt x="0" y="576580"/>
                </a:lnTo>
                <a:lnTo>
                  <a:pt x="7632700" y="576580"/>
                </a:lnTo>
                <a:lnTo>
                  <a:pt x="7632700" y="0"/>
                </a:lnTo>
                <a:close/>
              </a:path>
            </a:pathLst>
          </a:custGeom>
          <a:solidFill>
            <a:srgbClr val="00FFFF">
              <a:alpha val="25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576580" y="2664460"/>
            <a:ext cx="7631430" cy="575310"/>
          </a:xfrm>
          <a:prstGeom prst="rect">
            <a:avLst/>
          </a:prstGeom>
        </p:spPr>
        <p:txBody>
          <a:bodyPr wrap="square" lIns="0" tIns="93980" rIns="0" bIns="0" rtlCol="0" vert="horz">
            <a:spAutoFit/>
          </a:bodyPr>
          <a:lstStyle/>
          <a:p>
            <a:pPr marL="161290">
              <a:lnSpc>
                <a:spcPct val="100000"/>
              </a:lnSpc>
              <a:spcBef>
                <a:spcPts val="740"/>
              </a:spcBef>
            </a:pP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2. aplikacja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zwana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interpreterem</a:t>
            </a:r>
            <a:r>
              <a:rPr dirty="0" sz="2400" spc="-45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PHP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6580" y="2664460"/>
            <a:ext cx="7631430" cy="575310"/>
          </a:xfrm>
          <a:custGeom>
            <a:avLst/>
            <a:gdLst/>
            <a:ahLst/>
            <a:cxnLst/>
            <a:rect l="l" t="t" r="r" b="b"/>
            <a:pathLst>
              <a:path w="7631430" h="575310">
                <a:moveTo>
                  <a:pt x="7631430" y="0"/>
                </a:moveTo>
                <a:lnTo>
                  <a:pt x="0" y="0"/>
                </a:lnTo>
                <a:lnTo>
                  <a:pt x="0" y="575310"/>
                </a:lnTo>
                <a:lnTo>
                  <a:pt x="7631430" y="575310"/>
                </a:lnTo>
                <a:lnTo>
                  <a:pt x="7631430" y="0"/>
                </a:lnTo>
                <a:close/>
              </a:path>
            </a:pathLst>
          </a:custGeom>
          <a:solidFill>
            <a:srgbClr val="0101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52780" y="1719072"/>
            <a:ext cx="7053580" cy="13423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2730"/>
              </a:lnSpc>
              <a:buAutoNum type="arabicPeriod"/>
              <a:tabLst>
                <a:tab pos="436245" algn="l"/>
                <a:tab pos="436880" algn="l"/>
              </a:tabLst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serwer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HTTP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(zwany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także serwerem WWW)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z 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obsługą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PHP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np.</a:t>
            </a:r>
            <a:r>
              <a:rPr dirty="0" sz="2400" spc="-1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Apache</a:t>
            </a:r>
            <a:endParaRPr sz="24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2155"/>
              </a:spcBef>
              <a:buAutoNum type="arabicPeriod"/>
              <a:tabLst>
                <a:tab pos="352425" algn="l"/>
              </a:tabLst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aplikacja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zwana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interpreterem</a:t>
            </a:r>
            <a:r>
              <a:rPr dirty="0" sz="24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PHP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51889" y="3511550"/>
            <a:ext cx="8856980" cy="880110"/>
          </a:xfrm>
          <a:custGeom>
            <a:avLst/>
            <a:gdLst/>
            <a:ahLst/>
            <a:cxnLst/>
            <a:rect l="l" t="t" r="r" b="b"/>
            <a:pathLst>
              <a:path w="8856980" h="880110">
                <a:moveTo>
                  <a:pt x="8856980" y="0"/>
                </a:moveTo>
                <a:lnTo>
                  <a:pt x="0" y="0"/>
                </a:lnTo>
                <a:lnTo>
                  <a:pt x="0" y="880110"/>
                </a:lnTo>
                <a:lnTo>
                  <a:pt x="8856980" y="880110"/>
                </a:lnTo>
                <a:lnTo>
                  <a:pt x="8856980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151889" y="3511550"/>
            <a:ext cx="8856980" cy="880110"/>
          </a:xfrm>
          <a:custGeom>
            <a:avLst/>
            <a:gdLst/>
            <a:ahLst/>
            <a:cxnLst/>
            <a:rect l="l" t="t" r="r" b="b"/>
            <a:pathLst>
              <a:path w="8856980" h="880110">
                <a:moveTo>
                  <a:pt x="4428490" y="880110"/>
                </a:moveTo>
                <a:lnTo>
                  <a:pt x="0" y="880110"/>
                </a:lnTo>
                <a:lnTo>
                  <a:pt x="0" y="0"/>
                </a:lnTo>
                <a:lnTo>
                  <a:pt x="8856980" y="0"/>
                </a:lnTo>
                <a:lnTo>
                  <a:pt x="8856980" y="880110"/>
                </a:lnTo>
                <a:lnTo>
                  <a:pt x="4428490" y="880110"/>
                </a:lnTo>
                <a:close/>
              </a:path>
            </a:pathLst>
          </a:custGeom>
          <a:ln w="17970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079500" y="3439159"/>
            <a:ext cx="8856980" cy="881380"/>
          </a:xfrm>
          <a:prstGeom prst="rect">
            <a:avLst/>
          </a:prstGeom>
          <a:solidFill>
            <a:srgbClr val="FFCC99"/>
          </a:solidFill>
        </p:spPr>
        <p:txBody>
          <a:bodyPr wrap="square" lIns="0" tIns="38735" rIns="0" bIns="0" rtlCol="0" vert="horz">
            <a:spAutoFit/>
          </a:bodyPr>
          <a:lstStyle/>
          <a:p>
            <a:pPr algn="ctr" marL="523240" marR="590550" indent="-3175">
              <a:lnSpc>
                <a:spcPct val="96100"/>
              </a:lnSpc>
              <a:spcBef>
                <a:spcPts val="305"/>
              </a:spcBef>
            </a:pPr>
            <a:r>
              <a:rPr dirty="0" sz="1800" spc="-5" b="1">
                <a:solidFill>
                  <a:srgbClr val="00007F"/>
                </a:solidFill>
                <a:latin typeface="Arial"/>
                <a:cs typeface="Arial"/>
              </a:rPr>
              <a:t>PHP jest </a:t>
            </a:r>
            <a:r>
              <a:rPr dirty="0" sz="1800" b="1">
                <a:solidFill>
                  <a:srgbClr val="00007F"/>
                </a:solidFill>
                <a:latin typeface="Arial"/>
                <a:cs typeface="Arial"/>
              </a:rPr>
              <a:t>wykonywany </a:t>
            </a:r>
            <a:r>
              <a:rPr dirty="0" sz="1800" spc="-5" b="1">
                <a:solidFill>
                  <a:srgbClr val="00007F"/>
                </a:solidFill>
                <a:latin typeface="Arial"/>
                <a:cs typeface="Arial"/>
              </a:rPr>
              <a:t>po stronie serwera. Oznacza </a:t>
            </a:r>
            <a:r>
              <a:rPr dirty="0" sz="1800" b="1">
                <a:solidFill>
                  <a:srgbClr val="00007F"/>
                </a:solidFill>
                <a:latin typeface="Arial"/>
                <a:cs typeface="Arial"/>
              </a:rPr>
              <a:t>to, że </a:t>
            </a:r>
            <a:r>
              <a:rPr dirty="0" sz="1800" spc="-5" b="1">
                <a:solidFill>
                  <a:srgbClr val="00007F"/>
                </a:solidFill>
                <a:latin typeface="Arial"/>
                <a:cs typeface="Arial"/>
              </a:rPr>
              <a:t>PHP </a:t>
            </a:r>
            <a:r>
              <a:rPr dirty="0" sz="1800" b="1">
                <a:solidFill>
                  <a:srgbClr val="00007F"/>
                </a:solidFill>
                <a:latin typeface="Arial"/>
                <a:cs typeface="Arial"/>
              </a:rPr>
              <a:t>nie </a:t>
            </a:r>
            <a:r>
              <a:rPr dirty="0" sz="1800" spc="-5" b="1">
                <a:solidFill>
                  <a:srgbClr val="00007F"/>
                </a:solidFill>
                <a:latin typeface="Arial"/>
                <a:cs typeface="Arial"/>
              </a:rPr>
              <a:t>jest  interpretowany (przetwarzany) przez </a:t>
            </a:r>
            <a:r>
              <a:rPr dirty="0" sz="1800" spc="-10" b="1">
                <a:solidFill>
                  <a:srgbClr val="00007F"/>
                </a:solidFill>
                <a:latin typeface="Arial"/>
                <a:cs typeface="Arial"/>
              </a:rPr>
              <a:t>przeglądarkę, </a:t>
            </a:r>
            <a:r>
              <a:rPr dirty="0" sz="1800" spc="-5" b="1">
                <a:solidFill>
                  <a:srgbClr val="00007F"/>
                </a:solidFill>
                <a:latin typeface="Arial"/>
                <a:cs typeface="Arial"/>
              </a:rPr>
              <a:t>lecz przez specjalny  program </a:t>
            </a:r>
            <a:r>
              <a:rPr dirty="0" sz="1800" b="1">
                <a:solidFill>
                  <a:srgbClr val="00007F"/>
                </a:solidFill>
                <a:latin typeface="Arial"/>
                <a:cs typeface="Arial"/>
              </a:rPr>
              <a:t>na</a:t>
            </a:r>
            <a:r>
              <a:rPr dirty="0" sz="1800" spc="-60" b="1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007F"/>
                </a:solidFill>
                <a:latin typeface="Arial"/>
                <a:cs typeface="Arial"/>
              </a:rPr>
              <a:t>serwerze.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20090" y="4679950"/>
            <a:ext cx="7560309" cy="438150"/>
          </a:xfrm>
          <a:custGeom>
            <a:avLst/>
            <a:gdLst/>
            <a:ahLst/>
            <a:cxnLst/>
            <a:rect l="l" t="t" r="r" b="b"/>
            <a:pathLst>
              <a:path w="7560309" h="438150">
                <a:moveTo>
                  <a:pt x="7560309" y="0"/>
                </a:moveTo>
                <a:lnTo>
                  <a:pt x="0" y="0"/>
                </a:lnTo>
                <a:lnTo>
                  <a:pt x="0" y="438150"/>
                </a:lnTo>
                <a:lnTo>
                  <a:pt x="7560309" y="438150"/>
                </a:lnTo>
                <a:lnTo>
                  <a:pt x="7560309" y="0"/>
                </a:lnTo>
                <a:close/>
              </a:path>
            </a:pathLst>
          </a:custGeom>
          <a:solidFill>
            <a:srgbClr val="00FFFF">
              <a:alpha val="25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647700" y="4607559"/>
            <a:ext cx="7560309" cy="457200"/>
          </a:xfrm>
          <a:prstGeom prst="rect">
            <a:avLst/>
          </a:prstGeom>
        </p:spPr>
        <p:txBody>
          <a:bodyPr wrap="square" lIns="0" tIns="93980" rIns="0" bIns="0" rtlCol="0" vert="horz">
            <a:spAutoFit/>
          </a:bodyPr>
          <a:lstStyle/>
          <a:p>
            <a:pPr marL="161925">
              <a:lnSpc>
                <a:spcPts val="2855"/>
              </a:lnSpc>
              <a:spcBef>
                <a:spcPts val="740"/>
              </a:spcBef>
            </a:pP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3.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serwer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bazodanowy</a:t>
            </a:r>
            <a:r>
              <a:rPr dirty="0" sz="2400" spc="-70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MySQL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47700" y="4607559"/>
            <a:ext cx="7560309" cy="438150"/>
          </a:xfrm>
          <a:custGeom>
            <a:avLst/>
            <a:gdLst/>
            <a:ahLst/>
            <a:cxnLst/>
            <a:rect l="l" t="t" r="r" b="b"/>
            <a:pathLst>
              <a:path w="7560309" h="438150">
                <a:moveTo>
                  <a:pt x="7560309" y="0"/>
                </a:moveTo>
                <a:lnTo>
                  <a:pt x="0" y="0"/>
                </a:lnTo>
                <a:lnTo>
                  <a:pt x="0" y="438150"/>
                </a:lnTo>
                <a:lnTo>
                  <a:pt x="7560309" y="438150"/>
                </a:lnTo>
                <a:lnTo>
                  <a:pt x="7560309" y="0"/>
                </a:lnTo>
                <a:close/>
              </a:path>
            </a:pathLst>
          </a:custGeom>
          <a:solidFill>
            <a:srgbClr val="0101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725169" y="4630420"/>
            <a:ext cx="4392295" cy="37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3.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serwer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bazodanowy</a:t>
            </a:r>
            <a:r>
              <a:rPr dirty="0" sz="24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MySQL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82759" y="6868159"/>
            <a:ext cx="204470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5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24429" y="13461"/>
            <a:ext cx="5760720" cy="102108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25830" marR="5080" indent="-913130">
              <a:lnSpc>
                <a:spcPts val="4029"/>
              </a:lnSpc>
            </a:pPr>
            <a:r>
              <a:rPr dirty="0" spc="-5"/>
              <a:t>Zmienne, operator</a:t>
            </a:r>
            <a:r>
              <a:rPr dirty="0" spc="-95"/>
              <a:t> </a:t>
            </a:r>
            <a:r>
              <a:rPr dirty="0" spc="-5"/>
              <a:t>kropka,  </a:t>
            </a:r>
            <a:r>
              <a:rPr dirty="0" spc="-5" i="1"/>
              <a:t>instrukcje</a:t>
            </a:r>
            <a:r>
              <a:rPr dirty="0" spc="-95" i="1"/>
              <a:t> </a:t>
            </a:r>
            <a:r>
              <a:rPr dirty="0" spc="-5" i="1"/>
              <a:t>wyjścia</a:t>
            </a:r>
          </a:p>
        </p:txBody>
      </p:sp>
      <p:sp>
        <p:nvSpPr>
          <p:cNvPr id="4" name="object 4"/>
          <p:cNvSpPr/>
          <p:nvPr/>
        </p:nvSpPr>
        <p:spPr>
          <a:xfrm>
            <a:off x="647700" y="1367789"/>
            <a:ext cx="7560309" cy="5831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389" y="6336029"/>
            <a:ext cx="10006330" cy="863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algn="r" marR="496570">
              <a:lnSpc>
                <a:spcPct val="100000"/>
              </a:lnSpc>
              <a:spcBef>
                <a:spcPts val="969"/>
              </a:spcBef>
            </a:pPr>
            <a:r>
              <a:rPr dirty="0" sz="1400" spc="5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1219" y="164592"/>
            <a:ext cx="8042275" cy="102108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00" marR="5080" indent="-1257300">
              <a:lnSpc>
                <a:spcPts val="4029"/>
              </a:lnSpc>
            </a:pPr>
            <a:r>
              <a:rPr dirty="0" spc="-10"/>
              <a:t>Zmienne, </a:t>
            </a:r>
            <a:r>
              <a:rPr dirty="0" spc="-5"/>
              <a:t>operator kropka, instrukcje  </a:t>
            </a:r>
            <a:r>
              <a:rPr dirty="0" spc="-5" i="1"/>
              <a:t>wyjścia </a:t>
            </a:r>
            <a:r>
              <a:rPr dirty="0" i="1"/>
              <a:t>– </a:t>
            </a:r>
            <a:r>
              <a:rPr dirty="0" spc="-10" i="1"/>
              <a:t>uwagi</a:t>
            </a:r>
            <a:r>
              <a:rPr dirty="0" spc="-70" i="1"/>
              <a:t> </a:t>
            </a:r>
            <a:r>
              <a:rPr dirty="0" spc="-10" i="1"/>
              <a:t>końcowe</a:t>
            </a:r>
          </a:p>
        </p:txBody>
      </p:sp>
      <p:sp>
        <p:nvSpPr>
          <p:cNvPr id="4" name="object 4"/>
          <p:cNvSpPr/>
          <p:nvPr/>
        </p:nvSpPr>
        <p:spPr>
          <a:xfrm>
            <a:off x="72389" y="2951479"/>
            <a:ext cx="8423910" cy="3276600"/>
          </a:xfrm>
          <a:custGeom>
            <a:avLst/>
            <a:gdLst/>
            <a:ahLst/>
            <a:cxnLst/>
            <a:rect l="l" t="t" r="r" b="b"/>
            <a:pathLst>
              <a:path w="8423910" h="3276600">
                <a:moveTo>
                  <a:pt x="8423910" y="0"/>
                </a:moveTo>
                <a:lnTo>
                  <a:pt x="0" y="0"/>
                </a:lnTo>
                <a:lnTo>
                  <a:pt x="0" y="3276600"/>
                </a:lnTo>
                <a:lnTo>
                  <a:pt x="8423910" y="3276600"/>
                </a:lnTo>
                <a:lnTo>
                  <a:pt x="8423910" y="0"/>
                </a:lnTo>
                <a:close/>
              </a:path>
            </a:pathLst>
          </a:custGeom>
          <a:solidFill>
            <a:srgbClr val="CEE6F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2389" y="2951479"/>
            <a:ext cx="8423910" cy="3276600"/>
          </a:xfrm>
          <a:custGeom>
            <a:avLst/>
            <a:gdLst/>
            <a:ahLst/>
            <a:cxnLst/>
            <a:rect l="l" t="t" r="r" b="b"/>
            <a:pathLst>
              <a:path w="8423910" h="3276600">
                <a:moveTo>
                  <a:pt x="4211320" y="3276600"/>
                </a:moveTo>
                <a:lnTo>
                  <a:pt x="0" y="3276600"/>
                </a:lnTo>
                <a:lnTo>
                  <a:pt x="0" y="0"/>
                </a:lnTo>
                <a:lnTo>
                  <a:pt x="8423910" y="0"/>
                </a:lnTo>
                <a:lnTo>
                  <a:pt x="8423910" y="3276600"/>
                </a:lnTo>
                <a:lnTo>
                  <a:pt x="4211320" y="3276600"/>
                </a:lnTo>
                <a:close/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631430" y="1511300"/>
            <a:ext cx="1998979" cy="13677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519679" y="2258060"/>
            <a:ext cx="4888230" cy="838200"/>
          </a:xfrm>
          <a:custGeom>
            <a:avLst/>
            <a:gdLst/>
            <a:ahLst/>
            <a:cxnLst/>
            <a:rect l="l" t="t" r="r" b="b"/>
            <a:pathLst>
              <a:path w="4888230" h="838200">
                <a:moveTo>
                  <a:pt x="0" y="838200"/>
                </a:moveTo>
                <a:lnTo>
                  <a:pt x="4888230" y="0"/>
                </a:lnTo>
              </a:path>
            </a:pathLst>
          </a:custGeom>
          <a:ln w="35941">
            <a:solidFill>
              <a:srgbClr val="0000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391400" y="2205989"/>
            <a:ext cx="168910" cy="106680"/>
          </a:xfrm>
          <a:custGeom>
            <a:avLst/>
            <a:gdLst/>
            <a:ahLst/>
            <a:cxnLst/>
            <a:rect l="l" t="t" r="r" b="b"/>
            <a:pathLst>
              <a:path w="168909" h="106680">
                <a:moveTo>
                  <a:pt x="0" y="0"/>
                </a:moveTo>
                <a:lnTo>
                  <a:pt x="17779" y="106680"/>
                </a:lnTo>
                <a:lnTo>
                  <a:pt x="168909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2389" y="6336029"/>
            <a:ext cx="10007600" cy="863600"/>
          </a:xfrm>
          <a:custGeom>
            <a:avLst/>
            <a:gdLst/>
            <a:ahLst/>
            <a:cxnLst/>
            <a:rect l="l" t="t" r="r" b="b"/>
            <a:pathLst>
              <a:path w="10007600" h="863600">
                <a:moveTo>
                  <a:pt x="10007600" y="0"/>
                </a:moveTo>
                <a:lnTo>
                  <a:pt x="0" y="0"/>
                </a:lnTo>
                <a:lnTo>
                  <a:pt x="0" y="863600"/>
                </a:lnTo>
                <a:lnTo>
                  <a:pt x="10007600" y="863600"/>
                </a:lnTo>
                <a:lnTo>
                  <a:pt x="10007600" y="0"/>
                </a:lnTo>
                <a:close/>
              </a:path>
            </a:pathLst>
          </a:custGeom>
          <a:solidFill>
            <a:srgbClr val="CEE6F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2389" y="6336029"/>
            <a:ext cx="10007600" cy="863600"/>
          </a:xfrm>
          <a:custGeom>
            <a:avLst/>
            <a:gdLst/>
            <a:ahLst/>
            <a:cxnLst/>
            <a:rect l="l" t="t" r="r" b="b"/>
            <a:pathLst>
              <a:path w="10007600" h="863600">
                <a:moveTo>
                  <a:pt x="5003800" y="863600"/>
                </a:moveTo>
                <a:lnTo>
                  <a:pt x="0" y="863600"/>
                </a:lnTo>
                <a:lnTo>
                  <a:pt x="0" y="0"/>
                </a:lnTo>
                <a:lnTo>
                  <a:pt x="10007600" y="0"/>
                </a:lnTo>
                <a:lnTo>
                  <a:pt x="10007600" y="863600"/>
                </a:lnTo>
                <a:lnTo>
                  <a:pt x="5003800" y="863600"/>
                </a:lnTo>
                <a:close/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72389" y="3001263"/>
            <a:ext cx="10007600" cy="4198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0170" marR="2030095">
              <a:lnSpc>
                <a:spcPts val="2510"/>
              </a:lnSpc>
              <a:buAutoNum type="arabicPeriod"/>
              <a:tabLst>
                <a:tab pos="400050" algn="l"/>
                <a:tab pos="3397885" algn="l"/>
              </a:tabLst>
            </a:pPr>
            <a:r>
              <a:rPr dirty="0" sz="2200" b="1">
                <a:solidFill>
                  <a:srgbClr val="00007F"/>
                </a:solidFill>
                <a:latin typeface="Arial"/>
                <a:cs typeface="Arial"/>
              </a:rPr>
              <a:t>Z</a:t>
            </a:r>
            <a:r>
              <a:rPr dirty="0" sz="2200" spc="5" b="1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dirty="0" sz="2200" spc="-5" b="1">
                <a:solidFill>
                  <a:srgbClr val="00007F"/>
                </a:solidFill>
                <a:latin typeface="Arial"/>
                <a:cs typeface="Arial"/>
              </a:rPr>
              <a:t>czterech</a:t>
            </a:r>
            <a:r>
              <a:rPr dirty="0" sz="2200" spc="5" b="1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dirty="0" sz="2200" spc="-5" b="1">
                <a:solidFill>
                  <a:srgbClr val="00007F"/>
                </a:solidFill>
                <a:latin typeface="Arial"/>
                <a:cs typeface="Arial"/>
              </a:rPr>
              <a:t>sposobów	</a:t>
            </a:r>
            <a:r>
              <a:rPr dirty="0" sz="2200" spc="-10" b="1">
                <a:solidFill>
                  <a:srgbClr val="00007F"/>
                </a:solidFill>
                <a:latin typeface="Arial"/>
                <a:cs typeface="Arial"/>
              </a:rPr>
              <a:t>użycia </a:t>
            </a:r>
            <a:r>
              <a:rPr dirty="0" sz="2200" spc="-5" b="1">
                <a:solidFill>
                  <a:srgbClr val="00007F"/>
                </a:solidFill>
                <a:latin typeface="Arial"/>
                <a:cs typeface="Arial"/>
              </a:rPr>
              <a:t>instrukcji echo</a:t>
            </a:r>
            <a:r>
              <a:rPr dirty="0" sz="2200" spc="-20" b="1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dirty="0" sz="2200" spc="-5" b="1">
                <a:solidFill>
                  <a:srgbClr val="00007F"/>
                </a:solidFill>
                <a:latin typeface="Arial"/>
                <a:cs typeface="Arial"/>
              </a:rPr>
              <a:t>oraz print </a:t>
            </a:r>
            <a:r>
              <a:rPr dirty="0" sz="2200" b="1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dirty="0" sz="2200" spc="-5" b="1">
                <a:solidFill>
                  <a:srgbClr val="00007F"/>
                </a:solidFill>
                <a:latin typeface="Arial"/>
                <a:cs typeface="Arial"/>
              </a:rPr>
              <a:t>wybieramy jeden </a:t>
            </a:r>
            <a:r>
              <a:rPr dirty="0" sz="2200" b="1">
                <a:solidFill>
                  <a:srgbClr val="00007F"/>
                </a:solidFill>
                <a:latin typeface="Arial"/>
                <a:cs typeface="Arial"/>
              </a:rPr>
              <a:t>i </a:t>
            </a:r>
            <a:r>
              <a:rPr dirty="0" sz="2200" spc="-5" b="1">
                <a:solidFill>
                  <a:srgbClr val="00007F"/>
                </a:solidFill>
                <a:latin typeface="Arial"/>
                <a:cs typeface="Arial"/>
              </a:rPr>
              <a:t>stosujemy </a:t>
            </a:r>
            <a:r>
              <a:rPr dirty="0" sz="2200" b="1">
                <a:solidFill>
                  <a:srgbClr val="00007F"/>
                </a:solidFill>
                <a:latin typeface="Arial"/>
                <a:cs typeface="Arial"/>
              </a:rPr>
              <a:t>go </a:t>
            </a:r>
            <a:r>
              <a:rPr dirty="0" sz="2200" spc="-5" b="1">
                <a:solidFill>
                  <a:srgbClr val="00007F"/>
                </a:solidFill>
                <a:latin typeface="Arial"/>
                <a:cs typeface="Arial"/>
              </a:rPr>
              <a:t>konsekwentnie. Nie należy  </a:t>
            </a:r>
            <a:r>
              <a:rPr dirty="0" sz="2200" spc="-10" b="1">
                <a:solidFill>
                  <a:srgbClr val="00007F"/>
                </a:solidFill>
                <a:latin typeface="Arial"/>
                <a:cs typeface="Arial"/>
              </a:rPr>
              <a:t>łączyć </a:t>
            </a:r>
            <a:r>
              <a:rPr dirty="0" sz="2200" spc="-5" b="1">
                <a:solidFill>
                  <a:srgbClr val="00007F"/>
                </a:solidFill>
                <a:latin typeface="Arial"/>
                <a:cs typeface="Arial"/>
              </a:rPr>
              <a:t>kilku </a:t>
            </a:r>
            <a:r>
              <a:rPr dirty="0" sz="2200" b="1">
                <a:solidFill>
                  <a:srgbClr val="00007F"/>
                </a:solidFill>
                <a:latin typeface="Arial"/>
                <a:cs typeface="Arial"/>
              </a:rPr>
              <a:t>z </a:t>
            </a:r>
            <a:r>
              <a:rPr dirty="0" sz="2200" spc="-10" b="1">
                <a:solidFill>
                  <a:srgbClr val="00007F"/>
                </a:solidFill>
                <a:latin typeface="Arial"/>
                <a:cs typeface="Arial"/>
              </a:rPr>
              <a:t>podanych </a:t>
            </a:r>
            <a:r>
              <a:rPr dirty="0" sz="2200" spc="-5" b="1">
                <a:solidFill>
                  <a:srgbClr val="00007F"/>
                </a:solidFill>
                <a:latin typeface="Arial"/>
                <a:cs typeface="Arial"/>
              </a:rPr>
              <a:t>metod.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007F"/>
              </a:buClr>
              <a:buFont typeface="Arial"/>
              <a:buAutoNum type="arabicPeriod"/>
            </a:pPr>
            <a:endParaRPr sz="2150">
              <a:latin typeface="Times New Roman"/>
              <a:cs typeface="Times New Roman"/>
            </a:endParaRPr>
          </a:p>
          <a:p>
            <a:pPr marL="90170" marR="1684655">
              <a:lnSpc>
                <a:spcPts val="2510"/>
              </a:lnSpc>
              <a:buAutoNum type="arabicPeriod"/>
              <a:tabLst>
                <a:tab pos="478155" algn="l"/>
                <a:tab pos="478790" algn="l"/>
              </a:tabLst>
            </a:pPr>
            <a:r>
              <a:rPr dirty="0" sz="2200" spc="-5" b="1">
                <a:solidFill>
                  <a:srgbClr val="00007F"/>
                </a:solidFill>
                <a:latin typeface="Arial"/>
                <a:cs typeface="Arial"/>
              </a:rPr>
              <a:t>Pomiędzy echo oraz print nie ma żadnej istotnej </a:t>
            </a:r>
            <a:r>
              <a:rPr dirty="0" sz="2200" spc="-30" b="1">
                <a:solidFill>
                  <a:srgbClr val="00007F"/>
                </a:solidFill>
                <a:latin typeface="Arial"/>
                <a:cs typeface="Arial"/>
              </a:rPr>
              <a:t>różnicy.  </a:t>
            </a:r>
            <a:r>
              <a:rPr dirty="0" sz="2200" spc="-5" b="1">
                <a:solidFill>
                  <a:srgbClr val="00007F"/>
                </a:solidFill>
                <a:latin typeface="Arial"/>
                <a:cs typeface="Arial"/>
              </a:rPr>
              <a:t>Należy jednak zdecydować się </a:t>
            </a:r>
            <a:r>
              <a:rPr dirty="0" sz="2200" b="1">
                <a:solidFill>
                  <a:srgbClr val="00007F"/>
                </a:solidFill>
                <a:latin typeface="Arial"/>
                <a:cs typeface="Arial"/>
              </a:rPr>
              <a:t>i </a:t>
            </a:r>
            <a:r>
              <a:rPr dirty="0" sz="2200" spc="-5" b="1">
                <a:solidFill>
                  <a:srgbClr val="00007F"/>
                </a:solidFill>
                <a:latin typeface="Arial"/>
                <a:cs typeface="Arial"/>
              </a:rPr>
              <a:t>stosować wyłącznie jedną lub  drugą </a:t>
            </a:r>
            <a:r>
              <a:rPr dirty="0" sz="2200" b="1">
                <a:solidFill>
                  <a:srgbClr val="00007F"/>
                </a:solidFill>
                <a:latin typeface="Arial"/>
                <a:cs typeface="Arial"/>
              </a:rPr>
              <a:t>z</a:t>
            </a:r>
            <a:r>
              <a:rPr dirty="0" sz="2200" spc="-80" b="1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dirty="0" sz="2200" spc="-5" b="1">
                <a:solidFill>
                  <a:srgbClr val="00007F"/>
                </a:solidFill>
                <a:latin typeface="Arial"/>
                <a:cs typeface="Arial"/>
              </a:rPr>
              <a:t>nich.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0007F"/>
              </a:buClr>
              <a:buFont typeface="Arial"/>
              <a:buAutoNum type="arabicPeriod"/>
            </a:pPr>
            <a:endParaRPr sz="2150">
              <a:latin typeface="Times New Roman"/>
              <a:cs typeface="Times New Roman"/>
            </a:endParaRPr>
          </a:p>
          <a:p>
            <a:pPr marL="90170" marR="3126740">
              <a:lnSpc>
                <a:spcPts val="2510"/>
              </a:lnSpc>
              <a:buAutoNum type="arabicPeriod"/>
              <a:tabLst>
                <a:tab pos="400050" algn="l"/>
              </a:tabLst>
            </a:pPr>
            <a:r>
              <a:rPr dirty="0" sz="2200" spc="-5" b="1">
                <a:solidFill>
                  <a:srgbClr val="00007F"/>
                </a:solidFill>
                <a:latin typeface="Arial"/>
                <a:cs typeface="Arial"/>
              </a:rPr>
              <a:t>Podobnie, należy zdecydować </a:t>
            </a:r>
            <a:r>
              <a:rPr dirty="0" sz="2200" b="1">
                <a:solidFill>
                  <a:srgbClr val="00007F"/>
                </a:solidFill>
                <a:latin typeface="Arial"/>
                <a:cs typeface="Arial"/>
              </a:rPr>
              <a:t>się na </a:t>
            </a:r>
            <a:r>
              <a:rPr dirty="0" sz="2200" spc="-5" b="1">
                <a:solidFill>
                  <a:srgbClr val="00007F"/>
                </a:solidFill>
                <a:latin typeface="Arial"/>
                <a:cs typeface="Arial"/>
              </a:rPr>
              <a:t>stosowanie  </a:t>
            </a:r>
            <a:r>
              <a:rPr dirty="0" sz="2200" spc="-10" b="1">
                <a:solidFill>
                  <a:srgbClr val="00007F"/>
                </a:solidFill>
                <a:latin typeface="Arial"/>
                <a:cs typeface="Arial"/>
              </a:rPr>
              <a:t>nawiasów, </a:t>
            </a:r>
            <a:r>
              <a:rPr dirty="0" sz="2200" spc="-5" b="1">
                <a:solidFill>
                  <a:srgbClr val="00007F"/>
                </a:solidFill>
                <a:latin typeface="Arial"/>
                <a:cs typeface="Arial"/>
              </a:rPr>
              <a:t>bądź rezygnację </a:t>
            </a:r>
            <a:r>
              <a:rPr dirty="0" sz="2200" b="1">
                <a:solidFill>
                  <a:srgbClr val="00007F"/>
                </a:solidFill>
                <a:latin typeface="Arial"/>
                <a:cs typeface="Arial"/>
              </a:rPr>
              <a:t>z</a:t>
            </a:r>
            <a:r>
              <a:rPr dirty="0" sz="2200" spc="-60" b="1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dirty="0" sz="2200" spc="-5" b="1">
                <a:solidFill>
                  <a:srgbClr val="00007F"/>
                </a:solidFill>
                <a:latin typeface="Arial"/>
                <a:cs typeface="Arial"/>
              </a:rPr>
              <a:t>nich.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850">
              <a:latin typeface="Times New Roman"/>
              <a:cs typeface="Times New Roman"/>
            </a:endParaRPr>
          </a:p>
          <a:p>
            <a:pPr marL="557530">
              <a:lnSpc>
                <a:spcPct val="100000"/>
              </a:lnSpc>
              <a:tabLst>
                <a:tab pos="3030855" algn="l"/>
                <a:tab pos="8917305" algn="l"/>
              </a:tabLst>
            </a:pPr>
            <a:r>
              <a:rPr dirty="0" sz="2000" spc="-20" b="1">
                <a:solidFill>
                  <a:srgbClr val="00007F"/>
                </a:solidFill>
                <a:latin typeface="Arial"/>
                <a:cs typeface="Arial"/>
              </a:rPr>
              <a:t>UWAGA:</a:t>
            </a:r>
            <a:r>
              <a:rPr dirty="0" sz="2000" spc="10" b="1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007F"/>
                </a:solidFill>
                <a:latin typeface="Arial"/>
                <a:cs typeface="Arial"/>
              </a:rPr>
              <a:t>Instrukcja	phpinfo(); </a:t>
            </a:r>
            <a:r>
              <a:rPr dirty="0" sz="2000" spc="5" b="1">
                <a:solidFill>
                  <a:srgbClr val="00007F"/>
                </a:solidFill>
                <a:latin typeface="Arial"/>
                <a:cs typeface="Arial"/>
              </a:rPr>
              <a:t>spowoduje</a:t>
            </a:r>
            <a:r>
              <a:rPr dirty="0" sz="2000" spc="55" b="1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007F"/>
                </a:solidFill>
                <a:latin typeface="Arial"/>
                <a:cs typeface="Arial"/>
              </a:rPr>
              <a:t>wyświetlenie</a:t>
            </a:r>
            <a:r>
              <a:rPr dirty="0" sz="2000" spc="25" b="1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007F"/>
                </a:solidFill>
                <a:latin typeface="Arial"/>
                <a:cs typeface="Arial"/>
              </a:rPr>
              <a:t>parametrów	</a:t>
            </a:r>
            <a:r>
              <a:rPr dirty="0" sz="2000" b="1">
                <a:solidFill>
                  <a:srgbClr val="00007F"/>
                </a:solidFill>
                <a:latin typeface="Arial"/>
                <a:cs typeface="Arial"/>
              </a:rPr>
              <a:t>PHP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07559" y="989330"/>
            <a:ext cx="5328920" cy="6498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algn="r" marR="354330">
              <a:lnSpc>
                <a:spcPct val="100000"/>
              </a:lnSpc>
              <a:spcBef>
                <a:spcPts val="1210"/>
              </a:spcBef>
            </a:pPr>
            <a:r>
              <a:rPr dirty="0" sz="1400" spc="5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28289" y="300990"/>
            <a:ext cx="6722109" cy="55689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Etapy </a:t>
            </a:r>
            <a:r>
              <a:rPr dirty="0" spc="-5"/>
              <a:t>przetwarzania pliku</a:t>
            </a:r>
            <a:r>
              <a:rPr dirty="0" spc="-45"/>
              <a:t> </a:t>
            </a:r>
            <a:r>
              <a:rPr dirty="0" spc="-10"/>
              <a:t>php:</a:t>
            </a:r>
          </a:p>
        </p:txBody>
      </p:sp>
      <p:sp>
        <p:nvSpPr>
          <p:cNvPr id="4" name="object 4"/>
          <p:cNvSpPr/>
          <p:nvPr/>
        </p:nvSpPr>
        <p:spPr>
          <a:xfrm>
            <a:off x="201929" y="1438910"/>
            <a:ext cx="4406900" cy="31838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15900" y="576580"/>
            <a:ext cx="2015489" cy="502920"/>
          </a:xfrm>
          <a:custGeom>
            <a:avLst/>
            <a:gdLst/>
            <a:ahLst/>
            <a:cxnLst/>
            <a:rect l="l" t="t" r="r" b="b"/>
            <a:pathLst>
              <a:path w="2015489" h="502919">
                <a:moveTo>
                  <a:pt x="2015489" y="0"/>
                </a:moveTo>
                <a:lnTo>
                  <a:pt x="0" y="0"/>
                </a:lnTo>
                <a:lnTo>
                  <a:pt x="0" y="502920"/>
                </a:lnTo>
                <a:lnTo>
                  <a:pt x="2015489" y="502920"/>
                </a:lnTo>
                <a:lnTo>
                  <a:pt x="2015489" y="0"/>
                </a:lnTo>
                <a:close/>
              </a:path>
            </a:pathLst>
          </a:custGeom>
          <a:solidFill>
            <a:srgbClr val="CEE6F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15900" y="576580"/>
            <a:ext cx="2015489" cy="502920"/>
          </a:xfrm>
          <a:custGeom>
            <a:avLst/>
            <a:gdLst/>
            <a:ahLst/>
            <a:cxnLst/>
            <a:rect l="l" t="t" r="r" b="b"/>
            <a:pathLst>
              <a:path w="2015489" h="502919">
                <a:moveTo>
                  <a:pt x="1008380" y="502920"/>
                </a:moveTo>
                <a:lnTo>
                  <a:pt x="0" y="502920"/>
                </a:lnTo>
                <a:lnTo>
                  <a:pt x="0" y="0"/>
                </a:lnTo>
                <a:lnTo>
                  <a:pt x="2015489" y="0"/>
                </a:lnTo>
                <a:lnTo>
                  <a:pt x="2015489" y="502920"/>
                </a:lnTo>
                <a:lnTo>
                  <a:pt x="1008380" y="502920"/>
                </a:lnTo>
                <a:close/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05180" y="676909"/>
            <a:ext cx="838200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solidFill>
                  <a:srgbClr val="00007F"/>
                </a:solidFill>
                <a:latin typeface="Arial"/>
                <a:cs typeface="Arial"/>
              </a:rPr>
              <a:t>test</a:t>
            </a:r>
            <a:r>
              <a:rPr dirty="0" sz="1800" spc="10">
                <a:solidFill>
                  <a:srgbClr val="00007F"/>
                </a:solidFill>
                <a:latin typeface="Arial"/>
                <a:cs typeface="Arial"/>
              </a:rPr>
              <a:t>.</a:t>
            </a:r>
            <a:r>
              <a:rPr dirty="0" sz="1800" spc="-5">
                <a:solidFill>
                  <a:srgbClr val="00007F"/>
                </a:solidFill>
                <a:latin typeface="Arial"/>
                <a:cs typeface="Arial"/>
              </a:rPr>
              <a:t>p</a:t>
            </a:r>
            <a:r>
              <a:rPr dirty="0" sz="1800" spc="-15">
                <a:solidFill>
                  <a:srgbClr val="00007F"/>
                </a:solidFill>
                <a:latin typeface="Arial"/>
                <a:cs typeface="Arial"/>
              </a:rPr>
              <a:t>h</a:t>
            </a:r>
            <a:r>
              <a:rPr dirty="0" sz="1800">
                <a:solidFill>
                  <a:srgbClr val="00007F"/>
                </a:solidFill>
                <a:latin typeface="Arial"/>
                <a:cs typeface="Arial"/>
              </a:rPr>
              <a:t>p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7700" y="1023619"/>
            <a:ext cx="0" cy="261620"/>
          </a:xfrm>
          <a:custGeom>
            <a:avLst/>
            <a:gdLst/>
            <a:ahLst/>
            <a:cxnLst/>
            <a:rect l="l" t="t" r="r" b="b"/>
            <a:pathLst>
              <a:path w="0" h="261619">
                <a:moveTo>
                  <a:pt x="0" y="0"/>
                </a:moveTo>
                <a:lnTo>
                  <a:pt x="0" y="261619"/>
                </a:lnTo>
              </a:path>
            </a:pathLst>
          </a:custGeom>
          <a:ln w="35941">
            <a:solidFill>
              <a:srgbClr val="0000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94359" y="1277619"/>
            <a:ext cx="107950" cy="162560"/>
          </a:xfrm>
          <a:custGeom>
            <a:avLst/>
            <a:gdLst/>
            <a:ahLst/>
            <a:cxnLst/>
            <a:rect l="l" t="t" r="r" b="b"/>
            <a:pathLst>
              <a:path w="107950" h="162559">
                <a:moveTo>
                  <a:pt x="107950" y="0"/>
                </a:moveTo>
                <a:lnTo>
                  <a:pt x="0" y="0"/>
                </a:lnTo>
                <a:lnTo>
                  <a:pt x="53340" y="162559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607559" y="989330"/>
            <a:ext cx="5328920" cy="6498590"/>
          </a:xfrm>
          <a:custGeom>
            <a:avLst/>
            <a:gdLst/>
            <a:ahLst/>
            <a:cxnLst/>
            <a:rect l="l" t="t" r="r" b="b"/>
            <a:pathLst>
              <a:path w="5328920" h="6498590">
                <a:moveTo>
                  <a:pt x="5328920" y="0"/>
                </a:moveTo>
                <a:lnTo>
                  <a:pt x="0" y="0"/>
                </a:lnTo>
                <a:lnTo>
                  <a:pt x="0" y="6498590"/>
                </a:lnTo>
                <a:lnTo>
                  <a:pt x="5328920" y="6498590"/>
                </a:lnTo>
                <a:lnTo>
                  <a:pt x="5328920" y="0"/>
                </a:lnTo>
                <a:close/>
              </a:path>
            </a:pathLst>
          </a:custGeom>
          <a:solidFill>
            <a:srgbClr val="CEE6F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607559" y="989330"/>
            <a:ext cx="5328920" cy="6498590"/>
          </a:xfrm>
          <a:custGeom>
            <a:avLst/>
            <a:gdLst/>
            <a:ahLst/>
            <a:cxnLst/>
            <a:rect l="l" t="t" r="r" b="b"/>
            <a:pathLst>
              <a:path w="5328920" h="6498590">
                <a:moveTo>
                  <a:pt x="2664460" y="6498590"/>
                </a:moveTo>
                <a:lnTo>
                  <a:pt x="0" y="6498590"/>
                </a:lnTo>
                <a:lnTo>
                  <a:pt x="0" y="0"/>
                </a:lnTo>
                <a:lnTo>
                  <a:pt x="5328920" y="0"/>
                </a:lnTo>
                <a:lnTo>
                  <a:pt x="5328920" y="6498590"/>
                </a:lnTo>
                <a:lnTo>
                  <a:pt x="2664460" y="6498590"/>
                </a:lnTo>
                <a:close/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739640" y="1012190"/>
            <a:ext cx="5115560" cy="64369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8600" indent="-215900">
              <a:lnSpc>
                <a:spcPts val="2090"/>
              </a:lnSpc>
              <a:buAutoNum type="arabicPeriod"/>
              <a:tabLst>
                <a:tab pos="228600" algn="l"/>
              </a:tabLst>
            </a:pPr>
            <a:r>
              <a:rPr dirty="0" sz="1800" spc="-5">
                <a:solidFill>
                  <a:srgbClr val="00007F"/>
                </a:solidFill>
                <a:latin typeface="Arial"/>
                <a:cs typeface="Arial"/>
              </a:rPr>
              <a:t>uruchamiamy </a:t>
            </a:r>
            <a:r>
              <a:rPr dirty="0" sz="1800" spc="-10">
                <a:solidFill>
                  <a:srgbClr val="00007F"/>
                </a:solidFill>
                <a:latin typeface="Arial"/>
                <a:cs typeface="Arial"/>
              </a:rPr>
              <a:t>przeglądarkę</a:t>
            </a:r>
            <a:r>
              <a:rPr dirty="0" sz="1800" spc="-6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007F"/>
                </a:solidFill>
                <a:latin typeface="Arial"/>
                <a:cs typeface="Arial"/>
              </a:rPr>
              <a:t>internetową;</a:t>
            </a:r>
            <a:endParaRPr sz="1800">
              <a:latin typeface="Arial"/>
              <a:cs typeface="Arial"/>
            </a:endParaRPr>
          </a:p>
          <a:p>
            <a:pPr marL="228600" marR="1560195" indent="-215900">
              <a:lnSpc>
                <a:spcPts val="2010"/>
              </a:lnSpc>
              <a:spcBef>
                <a:spcPts val="120"/>
              </a:spcBef>
              <a:buAutoNum type="arabicPeriod"/>
              <a:tabLst>
                <a:tab pos="228600" algn="l"/>
              </a:tabLst>
            </a:pPr>
            <a:r>
              <a:rPr dirty="0" sz="1800" spc="-15">
                <a:solidFill>
                  <a:srgbClr val="00007F"/>
                </a:solidFill>
                <a:latin typeface="Arial"/>
                <a:cs typeface="Arial"/>
              </a:rPr>
              <a:t>wprowadzamy </a:t>
            </a:r>
            <a:r>
              <a:rPr dirty="0" sz="1800" spc="-10">
                <a:solidFill>
                  <a:srgbClr val="00007F"/>
                </a:solidFill>
                <a:latin typeface="Arial"/>
                <a:cs typeface="Arial"/>
              </a:rPr>
              <a:t>adres skryptu, np.  </a:t>
            </a:r>
            <a:r>
              <a:rPr dirty="0" sz="1800" spc="-5">
                <a:solidFill>
                  <a:srgbClr val="00007F"/>
                </a:solidFill>
                <a:latin typeface="Arial"/>
                <a:cs typeface="Arial"/>
                <a:hlinkClick r:id="rId3"/>
              </a:rPr>
              <a:t>http://localhost/test.php;</a:t>
            </a:r>
            <a:endParaRPr sz="1800">
              <a:latin typeface="Arial"/>
              <a:cs typeface="Arial"/>
            </a:endParaRPr>
          </a:p>
          <a:p>
            <a:pPr marL="228600" marR="5080" indent="-215900">
              <a:lnSpc>
                <a:spcPts val="2020"/>
              </a:lnSpc>
              <a:buAutoNum type="arabicPeriod"/>
              <a:tabLst>
                <a:tab pos="228600" algn="l"/>
              </a:tabLst>
            </a:pPr>
            <a:r>
              <a:rPr dirty="0" sz="1800" spc="-10">
                <a:solidFill>
                  <a:srgbClr val="00007F"/>
                </a:solidFill>
                <a:latin typeface="Arial"/>
                <a:cs typeface="Arial"/>
              </a:rPr>
              <a:t>przeglądarka </a:t>
            </a:r>
            <a:r>
              <a:rPr dirty="0" sz="1800" spc="-5">
                <a:solidFill>
                  <a:srgbClr val="00007F"/>
                </a:solidFill>
                <a:latin typeface="Arial"/>
                <a:cs typeface="Arial"/>
              </a:rPr>
              <a:t>łączy </a:t>
            </a:r>
            <a:r>
              <a:rPr dirty="0" sz="1800">
                <a:solidFill>
                  <a:srgbClr val="00007F"/>
                </a:solidFill>
                <a:latin typeface="Arial"/>
                <a:cs typeface="Arial"/>
              </a:rPr>
              <a:t>się z </a:t>
            </a:r>
            <a:r>
              <a:rPr dirty="0" sz="1800" spc="-10">
                <a:solidFill>
                  <a:srgbClr val="00007F"/>
                </a:solidFill>
                <a:latin typeface="Arial"/>
                <a:cs typeface="Arial"/>
              </a:rPr>
              <a:t>serwerem </a:t>
            </a:r>
            <a:r>
              <a:rPr dirty="0" sz="1800">
                <a:solidFill>
                  <a:srgbClr val="00007F"/>
                </a:solidFill>
                <a:latin typeface="Arial"/>
                <a:cs typeface="Arial"/>
              </a:rPr>
              <a:t>(tj. </a:t>
            </a:r>
            <a:r>
              <a:rPr dirty="0" sz="1800" spc="-10">
                <a:solidFill>
                  <a:srgbClr val="00007F"/>
                </a:solidFill>
                <a:latin typeface="Arial"/>
                <a:cs typeface="Arial"/>
              </a:rPr>
              <a:t>procesem  apache) uruchomionym </a:t>
            </a:r>
            <a:r>
              <a:rPr dirty="0" sz="1800" spc="-5">
                <a:solidFill>
                  <a:srgbClr val="00007F"/>
                </a:solidFill>
                <a:latin typeface="Arial"/>
                <a:cs typeface="Arial"/>
              </a:rPr>
              <a:t>na </a:t>
            </a:r>
            <a:r>
              <a:rPr dirty="0" sz="1800" spc="-10">
                <a:solidFill>
                  <a:srgbClr val="00007F"/>
                </a:solidFill>
                <a:latin typeface="Arial"/>
                <a:cs typeface="Arial"/>
              </a:rPr>
              <a:t>komputerze  lokalnym </a:t>
            </a:r>
            <a:r>
              <a:rPr dirty="0" sz="1800">
                <a:solidFill>
                  <a:srgbClr val="00007F"/>
                </a:solidFill>
                <a:latin typeface="Arial"/>
                <a:cs typeface="Arial"/>
              </a:rPr>
              <a:t>(tj. </a:t>
            </a:r>
            <a:r>
              <a:rPr dirty="0" sz="1800" spc="-10">
                <a:solidFill>
                  <a:srgbClr val="00007F"/>
                </a:solidFill>
                <a:latin typeface="Arial"/>
                <a:cs typeface="Arial"/>
              </a:rPr>
              <a:t>na tym samym, na </a:t>
            </a:r>
            <a:r>
              <a:rPr dirty="0" sz="1800" spc="-5">
                <a:solidFill>
                  <a:srgbClr val="00007F"/>
                </a:solidFill>
                <a:latin typeface="Arial"/>
                <a:cs typeface="Arial"/>
              </a:rPr>
              <a:t>którym jest  uruchomiona</a:t>
            </a:r>
            <a:r>
              <a:rPr dirty="0" sz="1800" spc="-95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007F"/>
                </a:solidFill>
                <a:latin typeface="Arial"/>
                <a:cs typeface="Arial"/>
              </a:rPr>
              <a:t>przeglądarka);</a:t>
            </a:r>
            <a:endParaRPr sz="1800">
              <a:latin typeface="Arial"/>
              <a:cs typeface="Arial"/>
            </a:endParaRPr>
          </a:p>
          <a:p>
            <a:pPr marL="228600" marR="600710" indent="-215900">
              <a:lnSpc>
                <a:spcPts val="2010"/>
              </a:lnSpc>
              <a:spcBef>
                <a:spcPts val="5"/>
              </a:spcBef>
              <a:buAutoNum type="arabicPeriod"/>
              <a:tabLst>
                <a:tab pos="228600" algn="l"/>
              </a:tabLst>
            </a:pPr>
            <a:r>
              <a:rPr dirty="0" sz="1800" spc="-10">
                <a:solidFill>
                  <a:srgbClr val="00007F"/>
                </a:solidFill>
                <a:latin typeface="Arial"/>
                <a:cs typeface="Arial"/>
              </a:rPr>
              <a:t>przeglądarka </a:t>
            </a:r>
            <a:r>
              <a:rPr dirty="0" sz="1800" spc="-20">
                <a:solidFill>
                  <a:srgbClr val="00007F"/>
                </a:solidFill>
                <a:latin typeface="Arial"/>
                <a:cs typeface="Arial"/>
              </a:rPr>
              <a:t>wysyła </a:t>
            </a:r>
            <a:r>
              <a:rPr dirty="0" sz="1800" spc="-10">
                <a:solidFill>
                  <a:srgbClr val="00007F"/>
                </a:solidFill>
                <a:latin typeface="Arial"/>
                <a:cs typeface="Arial"/>
              </a:rPr>
              <a:t>do serwera zapytanie  </a:t>
            </a:r>
            <a:r>
              <a:rPr dirty="0" sz="1800" spc="5">
                <a:solidFill>
                  <a:srgbClr val="00007F"/>
                </a:solidFill>
                <a:latin typeface="Arial"/>
                <a:cs typeface="Arial"/>
              </a:rPr>
              <a:t>HTTP </a:t>
            </a:r>
            <a:r>
              <a:rPr dirty="0" sz="1800" spc="-10">
                <a:solidFill>
                  <a:srgbClr val="00007F"/>
                </a:solidFill>
                <a:latin typeface="Arial"/>
                <a:cs typeface="Arial"/>
              </a:rPr>
              <a:t>zawierające </a:t>
            </a:r>
            <a:r>
              <a:rPr dirty="0" sz="1800" spc="-15">
                <a:solidFill>
                  <a:srgbClr val="00007F"/>
                </a:solidFill>
                <a:latin typeface="Arial"/>
                <a:cs typeface="Arial"/>
              </a:rPr>
              <a:t>nazwę </a:t>
            </a:r>
            <a:r>
              <a:rPr dirty="0" sz="1800" spc="-5">
                <a:solidFill>
                  <a:srgbClr val="00007F"/>
                </a:solidFill>
                <a:latin typeface="Arial"/>
                <a:cs typeface="Arial"/>
              </a:rPr>
              <a:t>pliku</a:t>
            </a:r>
            <a:r>
              <a:rPr dirty="0" sz="1800" spc="-10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007F"/>
                </a:solidFill>
                <a:latin typeface="Arial"/>
                <a:cs typeface="Arial"/>
              </a:rPr>
              <a:t>test.php</a:t>
            </a:r>
            <a:endParaRPr sz="1800">
              <a:latin typeface="Arial"/>
              <a:cs typeface="Arial"/>
            </a:endParaRPr>
          </a:p>
          <a:p>
            <a:pPr marL="228600" indent="-215900">
              <a:lnSpc>
                <a:spcPts val="1910"/>
              </a:lnSpc>
              <a:buAutoNum type="arabicPeriod"/>
              <a:tabLst>
                <a:tab pos="228600" algn="l"/>
              </a:tabLst>
            </a:pPr>
            <a:r>
              <a:rPr dirty="0" sz="1800" spc="-15">
                <a:solidFill>
                  <a:srgbClr val="00007F"/>
                </a:solidFill>
                <a:latin typeface="Arial"/>
                <a:cs typeface="Arial"/>
              </a:rPr>
              <a:t>serwer </a:t>
            </a:r>
            <a:r>
              <a:rPr dirty="0" sz="1800" spc="-5">
                <a:solidFill>
                  <a:srgbClr val="00007F"/>
                </a:solidFill>
                <a:latin typeface="Arial"/>
                <a:cs typeface="Arial"/>
              </a:rPr>
              <a:t>apache </a:t>
            </a:r>
            <a:r>
              <a:rPr dirty="0" sz="1800" spc="-10">
                <a:solidFill>
                  <a:srgbClr val="00007F"/>
                </a:solidFill>
                <a:latin typeface="Arial"/>
                <a:cs typeface="Arial"/>
              </a:rPr>
              <a:t>odbiera zapytanie </a:t>
            </a:r>
            <a:r>
              <a:rPr dirty="0" sz="1800">
                <a:solidFill>
                  <a:srgbClr val="00007F"/>
                </a:solidFill>
                <a:latin typeface="Arial"/>
                <a:cs typeface="Arial"/>
              </a:rPr>
              <a:t>HTTP;</a:t>
            </a:r>
            <a:endParaRPr sz="1800">
              <a:latin typeface="Arial"/>
              <a:cs typeface="Arial"/>
            </a:endParaRPr>
          </a:p>
          <a:p>
            <a:pPr marL="228600" marR="958850" indent="-215900">
              <a:lnSpc>
                <a:spcPts val="2020"/>
              </a:lnSpc>
              <a:spcBef>
                <a:spcPts val="115"/>
              </a:spcBef>
              <a:buAutoNum type="arabicPeriod"/>
              <a:tabLst>
                <a:tab pos="228600" algn="l"/>
                <a:tab pos="1721485" algn="l"/>
              </a:tabLst>
            </a:pPr>
            <a:r>
              <a:rPr dirty="0" sz="1800" spc="-10">
                <a:solidFill>
                  <a:srgbClr val="00007F"/>
                </a:solidFill>
                <a:latin typeface="Arial"/>
                <a:cs typeface="Arial"/>
              </a:rPr>
              <a:t>po odebraniu zapytania </a:t>
            </a:r>
            <a:r>
              <a:rPr dirty="0" sz="1800" spc="-15">
                <a:solidFill>
                  <a:srgbClr val="00007F"/>
                </a:solidFill>
                <a:latin typeface="Arial"/>
                <a:cs typeface="Arial"/>
              </a:rPr>
              <a:t>serwer </a:t>
            </a:r>
            <a:r>
              <a:rPr dirty="0" sz="1800" spc="-5">
                <a:solidFill>
                  <a:srgbClr val="00007F"/>
                </a:solidFill>
                <a:latin typeface="Arial"/>
                <a:cs typeface="Arial"/>
              </a:rPr>
              <a:t>apache  </a:t>
            </a:r>
            <a:r>
              <a:rPr dirty="0" sz="1800" spc="-10">
                <a:solidFill>
                  <a:srgbClr val="00007F"/>
                </a:solidFill>
                <a:latin typeface="Arial"/>
                <a:cs typeface="Arial"/>
              </a:rPr>
              <a:t>odczytuje</a:t>
            </a:r>
            <a:r>
              <a:rPr dirty="0" sz="180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007F"/>
                </a:solidFill>
                <a:latin typeface="Arial"/>
                <a:cs typeface="Arial"/>
              </a:rPr>
              <a:t>plik	test.php;</a:t>
            </a:r>
            <a:endParaRPr sz="1800">
              <a:latin typeface="Arial"/>
              <a:cs typeface="Arial"/>
            </a:endParaRPr>
          </a:p>
          <a:p>
            <a:pPr marL="228600" indent="-215900">
              <a:lnSpc>
                <a:spcPts val="1905"/>
              </a:lnSpc>
              <a:buAutoNum type="arabicPeriod"/>
              <a:tabLst>
                <a:tab pos="228600" algn="l"/>
              </a:tabLst>
            </a:pPr>
            <a:r>
              <a:rPr dirty="0" sz="1800" spc="-10">
                <a:solidFill>
                  <a:srgbClr val="00007F"/>
                </a:solidFill>
                <a:latin typeface="Arial"/>
                <a:cs typeface="Arial"/>
              </a:rPr>
              <a:t>na podstawie </a:t>
            </a:r>
            <a:r>
              <a:rPr dirty="0" sz="1800" spc="-5">
                <a:solidFill>
                  <a:srgbClr val="00007F"/>
                </a:solidFill>
                <a:latin typeface="Arial"/>
                <a:cs typeface="Arial"/>
              </a:rPr>
              <a:t>rozszerzenia </a:t>
            </a:r>
            <a:r>
              <a:rPr dirty="0" sz="1800" spc="-15">
                <a:solidFill>
                  <a:srgbClr val="00007F"/>
                </a:solidFill>
                <a:latin typeface="Arial"/>
                <a:cs typeface="Arial"/>
              </a:rPr>
              <a:t>nazwy </a:t>
            </a:r>
            <a:r>
              <a:rPr dirty="0" sz="1800" spc="-5">
                <a:solidFill>
                  <a:srgbClr val="00007F"/>
                </a:solidFill>
                <a:latin typeface="Arial"/>
                <a:cs typeface="Arial"/>
              </a:rPr>
              <a:t>pliku</a:t>
            </a:r>
            <a:r>
              <a:rPr dirty="0" sz="1800" spc="-35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007F"/>
                </a:solidFill>
                <a:latin typeface="Arial"/>
                <a:cs typeface="Arial"/>
              </a:rPr>
              <a:t>(.php),</a:t>
            </a:r>
            <a:endParaRPr sz="1800">
              <a:latin typeface="Arial"/>
              <a:cs typeface="Arial"/>
            </a:endParaRPr>
          </a:p>
          <a:p>
            <a:pPr marL="228600" marR="1150620">
              <a:lnSpc>
                <a:spcPts val="2010"/>
              </a:lnSpc>
              <a:spcBef>
                <a:spcPts val="120"/>
              </a:spcBef>
            </a:pPr>
            <a:r>
              <a:rPr dirty="0" sz="1800" spc="-10">
                <a:solidFill>
                  <a:srgbClr val="00007F"/>
                </a:solidFill>
                <a:latin typeface="Arial"/>
                <a:cs typeface="Arial"/>
              </a:rPr>
              <a:t>apache „wie”, </a:t>
            </a:r>
            <a:r>
              <a:rPr dirty="0" sz="1800">
                <a:solidFill>
                  <a:srgbClr val="00007F"/>
                </a:solidFill>
                <a:latin typeface="Arial"/>
                <a:cs typeface="Arial"/>
              </a:rPr>
              <a:t>że ma </a:t>
            </a:r>
            <a:r>
              <a:rPr dirty="0" sz="1800" spc="-10">
                <a:solidFill>
                  <a:srgbClr val="00007F"/>
                </a:solidFill>
                <a:latin typeface="Arial"/>
                <a:cs typeface="Arial"/>
              </a:rPr>
              <a:t>przetworzyć </a:t>
            </a:r>
            <a:r>
              <a:rPr dirty="0" sz="1800" spc="-5">
                <a:solidFill>
                  <a:srgbClr val="00007F"/>
                </a:solidFill>
                <a:latin typeface="Arial"/>
                <a:cs typeface="Arial"/>
              </a:rPr>
              <a:t>plik  procesorem</a:t>
            </a:r>
            <a:r>
              <a:rPr dirty="0" sz="1800" spc="-85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007F"/>
                </a:solidFill>
                <a:latin typeface="Arial"/>
                <a:cs typeface="Arial"/>
              </a:rPr>
              <a:t>PHP;</a:t>
            </a:r>
            <a:endParaRPr sz="1800">
              <a:latin typeface="Arial"/>
              <a:cs typeface="Arial"/>
            </a:endParaRPr>
          </a:p>
          <a:p>
            <a:pPr marL="228600" marR="667385" indent="-215900">
              <a:lnSpc>
                <a:spcPts val="2020"/>
              </a:lnSpc>
              <a:buAutoNum type="arabicPeriod" startAt="8"/>
              <a:tabLst>
                <a:tab pos="228600" algn="l"/>
              </a:tabLst>
            </a:pPr>
            <a:r>
              <a:rPr dirty="0" sz="1800" spc="-15">
                <a:solidFill>
                  <a:srgbClr val="00007F"/>
                </a:solidFill>
                <a:latin typeface="Arial"/>
                <a:cs typeface="Arial"/>
              </a:rPr>
              <a:t>serwer </a:t>
            </a:r>
            <a:r>
              <a:rPr dirty="0" sz="1800" spc="-5">
                <a:solidFill>
                  <a:srgbClr val="00007F"/>
                </a:solidFill>
                <a:latin typeface="Arial"/>
                <a:cs typeface="Arial"/>
              </a:rPr>
              <a:t>apache uruchamia procesor PHP </a:t>
            </a:r>
            <a:r>
              <a:rPr dirty="0" sz="1800">
                <a:solidFill>
                  <a:srgbClr val="00007F"/>
                </a:solidFill>
                <a:latin typeface="Arial"/>
                <a:cs typeface="Arial"/>
              </a:rPr>
              <a:t>i  </a:t>
            </a:r>
            <a:r>
              <a:rPr dirty="0" sz="1800" spc="-5">
                <a:solidFill>
                  <a:srgbClr val="00007F"/>
                </a:solidFill>
                <a:latin typeface="Arial"/>
                <a:cs typeface="Arial"/>
              </a:rPr>
              <a:t>przekazuje </a:t>
            </a:r>
            <a:r>
              <a:rPr dirty="0" sz="1800">
                <a:solidFill>
                  <a:srgbClr val="00007F"/>
                </a:solidFill>
                <a:latin typeface="Arial"/>
                <a:cs typeface="Arial"/>
              </a:rPr>
              <a:t>mu </a:t>
            </a:r>
            <a:r>
              <a:rPr dirty="0" sz="1800" spc="-10">
                <a:solidFill>
                  <a:srgbClr val="00007F"/>
                </a:solidFill>
                <a:latin typeface="Arial"/>
                <a:cs typeface="Arial"/>
              </a:rPr>
              <a:t>zawartość </a:t>
            </a:r>
            <a:r>
              <a:rPr dirty="0" sz="1800" spc="-5">
                <a:solidFill>
                  <a:srgbClr val="00007F"/>
                </a:solidFill>
                <a:latin typeface="Arial"/>
                <a:cs typeface="Arial"/>
              </a:rPr>
              <a:t>pliku</a:t>
            </a:r>
            <a:r>
              <a:rPr dirty="0" sz="1800" spc="415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007F"/>
                </a:solidFill>
                <a:latin typeface="Arial"/>
                <a:cs typeface="Arial"/>
              </a:rPr>
              <a:t>test.php;</a:t>
            </a:r>
            <a:endParaRPr sz="1800">
              <a:latin typeface="Arial"/>
              <a:cs typeface="Arial"/>
            </a:endParaRPr>
          </a:p>
          <a:p>
            <a:pPr marL="228600" marR="22860" indent="-215900">
              <a:lnSpc>
                <a:spcPts val="2020"/>
              </a:lnSpc>
              <a:buAutoNum type="arabicPeriod" startAt="8"/>
              <a:tabLst>
                <a:tab pos="228600" algn="l"/>
                <a:tab pos="3272790" algn="l"/>
              </a:tabLst>
            </a:pPr>
            <a:r>
              <a:rPr dirty="0" sz="1800" spc="-5">
                <a:solidFill>
                  <a:srgbClr val="00007F"/>
                </a:solidFill>
                <a:latin typeface="Arial"/>
                <a:cs typeface="Arial"/>
              </a:rPr>
              <a:t>procesor PHP </a:t>
            </a:r>
            <a:r>
              <a:rPr dirty="0" sz="1800" spc="-10">
                <a:solidFill>
                  <a:srgbClr val="00007F"/>
                </a:solidFill>
                <a:latin typeface="Arial"/>
                <a:cs typeface="Arial"/>
              </a:rPr>
              <a:t>odnajduje fragment otoczony  </a:t>
            </a:r>
            <a:r>
              <a:rPr dirty="0" sz="1800" spc="-5">
                <a:solidFill>
                  <a:srgbClr val="00007F"/>
                </a:solidFill>
                <a:latin typeface="Arial"/>
                <a:cs typeface="Arial"/>
              </a:rPr>
              <a:t>znacznikami &lt;?php </a:t>
            </a:r>
            <a:r>
              <a:rPr dirty="0" sz="1800" spc="1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007F"/>
                </a:solidFill>
                <a:latin typeface="Arial"/>
                <a:cs typeface="Arial"/>
              </a:rPr>
              <a:t>oraz ?&gt;;	fragment ten</a:t>
            </a:r>
            <a:r>
              <a:rPr dirty="0" sz="1800" spc="-55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007F"/>
                </a:solidFill>
                <a:latin typeface="Arial"/>
                <a:cs typeface="Arial"/>
              </a:rPr>
              <a:t>jest</a:t>
            </a:r>
            <a:endParaRPr sz="1800">
              <a:latin typeface="Arial"/>
              <a:cs typeface="Arial"/>
            </a:endParaRPr>
          </a:p>
          <a:p>
            <a:pPr marL="228600" marR="22860">
              <a:lnSpc>
                <a:spcPts val="2010"/>
              </a:lnSpc>
              <a:spcBef>
                <a:spcPts val="5"/>
              </a:spcBef>
            </a:pPr>
            <a:r>
              <a:rPr dirty="0" sz="1800" spc="-15">
                <a:solidFill>
                  <a:srgbClr val="00007F"/>
                </a:solidFill>
                <a:latin typeface="Arial"/>
                <a:cs typeface="Arial"/>
              </a:rPr>
              <a:t>wycięty </a:t>
            </a:r>
            <a:r>
              <a:rPr dirty="0" sz="1800">
                <a:solidFill>
                  <a:srgbClr val="00007F"/>
                </a:solidFill>
                <a:latin typeface="Arial"/>
                <a:cs typeface="Arial"/>
              </a:rPr>
              <a:t>z </a:t>
            </a:r>
            <a:r>
              <a:rPr dirty="0" sz="1800" spc="-5">
                <a:solidFill>
                  <a:srgbClr val="00007F"/>
                </a:solidFill>
                <a:latin typeface="Arial"/>
                <a:cs typeface="Arial"/>
              </a:rPr>
              <a:t>dokumentu </a:t>
            </a:r>
            <a:r>
              <a:rPr dirty="0" sz="1800" spc="-10">
                <a:solidFill>
                  <a:srgbClr val="00007F"/>
                </a:solidFill>
                <a:latin typeface="Arial"/>
                <a:cs typeface="Arial"/>
              </a:rPr>
              <a:t>oryginalnego </a:t>
            </a:r>
            <a:r>
              <a:rPr dirty="0" sz="1800">
                <a:solidFill>
                  <a:srgbClr val="00007F"/>
                </a:solidFill>
                <a:latin typeface="Arial"/>
                <a:cs typeface="Arial"/>
              </a:rPr>
              <a:t>(tj. </a:t>
            </a:r>
            <a:r>
              <a:rPr dirty="0" sz="1800" spc="-5">
                <a:solidFill>
                  <a:srgbClr val="00007F"/>
                </a:solidFill>
                <a:latin typeface="Arial"/>
                <a:cs typeface="Arial"/>
              </a:rPr>
              <a:t>test.php) </a:t>
            </a:r>
            <a:r>
              <a:rPr dirty="0" sz="1800">
                <a:solidFill>
                  <a:srgbClr val="00007F"/>
                </a:solidFill>
                <a:latin typeface="Arial"/>
                <a:cs typeface="Arial"/>
              </a:rPr>
              <a:t>i  </a:t>
            </a:r>
            <a:r>
              <a:rPr dirty="0" sz="1800" spc="-10">
                <a:solidFill>
                  <a:srgbClr val="00007F"/>
                </a:solidFill>
                <a:latin typeface="Arial"/>
                <a:cs typeface="Arial"/>
              </a:rPr>
              <a:t>poddany </a:t>
            </a:r>
            <a:r>
              <a:rPr dirty="0" sz="1800" spc="-15">
                <a:solidFill>
                  <a:srgbClr val="00007F"/>
                </a:solidFill>
                <a:latin typeface="Arial"/>
                <a:cs typeface="Arial"/>
              </a:rPr>
              <a:t>wykonaniu </a:t>
            </a:r>
            <a:r>
              <a:rPr dirty="0" sz="1800" spc="-5">
                <a:solidFill>
                  <a:srgbClr val="00007F"/>
                </a:solidFill>
                <a:latin typeface="Arial"/>
                <a:cs typeface="Arial"/>
              </a:rPr>
              <a:t>przez </a:t>
            </a:r>
            <a:r>
              <a:rPr dirty="0" sz="1800" spc="-10">
                <a:solidFill>
                  <a:srgbClr val="00007F"/>
                </a:solidFill>
                <a:latin typeface="Arial"/>
                <a:cs typeface="Arial"/>
              </a:rPr>
              <a:t>maszynę</a:t>
            </a:r>
            <a:r>
              <a:rPr dirty="0" sz="1800" spc="-4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007F"/>
                </a:solidFill>
                <a:latin typeface="Arial"/>
                <a:cs typeface="Arial"/>
              </a:rPr>
              <a:t>PHP;</a:t>
            </a:r>
            <a:endParaRPr sz="1800">
              <a:latin typeface="Arial"/>
              <a:cs typeface="Arial"/>
            </a:endParaRPr>
          </a:p>
          <a:p>
            <a:pPr marL="228600" marR="140335" indent="-215900">
              <a:lnSpc>
                <a:spcPts val="2020"/>
              </a:lnSpc>
              <a:buAutoNum type="arabicPeriod" startAt="10"/>
              <a:tabLst>
                <a:tab pos="331470" algn="l"/>
              </a:tabLst>
            </a:pPr>
            <a:r>
              <a:rPr dirty="0" sz="1800" spc="-5">
                <a:solidFill>
                  <a:srgbClr val="00007F"/>
                </a:solidFill>
                <a:latin typeface="Arial"/>
                <a:cs typeface="Arial"/>
              </a:rPr>
              <a:t>po </a:t>
            </a:r>
            <a:r>
              <a:rPr dirty="0" sz="1800" spc="-15">
                <a:solidFill>
                  <a:srgbClr val="00007F"/>
                </a:solidFill>
                <a:latin typeface="Arial"/>
                <a:cs typeface="Arial"/>
              </a:rPr>
              <a:t>wykonaniu </a:t>
            </a:r>
            <a:r>
              <a:rPr dirty="0" sz="1800" spc="-10">
                <a:solidFill>
                  <a:srgbClr val="00007F"/>
                </a:solidFill>
                <a:latin typeface="Arial"/>
                <a:cs typeface="Arial"/>
              </a:rPr>
              <a:t>wyciętego skryptu, maszyna  </a:t>
            </a:r>
            <a:r>
              <a:rPr dirty="0" sz="1800" spc="-5">
                <a:solidFill>
                  <a:srgbClr val="00007F"/>
                </a:solidFill>
                <a:latin typeface="Arial"/>
                <a:cs typeface="Arial"/>
              </a:rPr>
              <a:t>PHP </a:t>
            </a:r>
            <a:r>
              <a:rPr dirty="0" sz="1800" spc="-10">
                <a:solidFill>
                  <a:srgbClr val="00007F"/>
                </a:solidFill>
                <a:latin typeface="Arial"/>
                <a:cs typeface="Arial"/>
              </a:rPr>
              <a:t>otrzymuje </a:t>
            </a:r>
            <a:r>
              <a:rPr dirty="0" sz="1800" spc="-15">
                <a:solidFill>
                  <a:srgbClr val="00007F"/>
                </a:solidFill>
                <a:latin typeface="Arial"/>
                <a:cs typeface="Arial"/>
              </a:rPr>
              <a:t>pewien </a:t>
            </a:r>
            <a:r>
              <a:rPr dirty="0" sz="1800" spc="-5">
                <a:solidFill>
                  <a:srgbClr val="00007F"/>
                </a:solidFill>
                <a:latin typeface="Arial"/>
                <a:cs typeface="Arial"/>
              </a:rPr>
              <a:t>tekst, </a:t>
            </a:r>
            <a:r>
              <a:rPr dirty="0" sz="1800" spc="-20">
                <a:solidFill>
                  <a:srgbClr val="00007F"/>
                </a:solidFill>
                <a:latin typeface="Arial"/>
                <a:cs typeface="Arial"/>
              </a:rPr>
              <a:t>wydrukowany  </a:t>
            </a:r>
            <a:r>
              <a:rPr dirty="0" sz="1800" spc="-5">
                <a:solidFill>
                  <a:srgbClr val="00007F"/>
                </a:solidFill>
                <a:latin typeface="Arial"/>
                <a:cs typeface="Arial"/>
              </a:rPr>
              <a:t>przez skrypt </a:t>
            </a:r>
            <a:r>
              <a:rPr dirty="0" sz="1800">
                <a:solidFill>
                  <a:srgbClr val="00007F"/>
                </a:solidFill>
                <a:latin typeface="Arial"/>
                <a:cs typeface="Arial"/>
              </a:rPr>
              <a:t>(w </a:t>
            </a:r>
            <a:r>
              <a:rPr dirty="0" sz="1800" spc="-10">
                <a:solidFill>
                  <a:srgbClr val="00007F"/>
                </a:solidFill>
                <a:latin typeface="Arial"/>
                <a:cs typeface="Arial"/>
              </a:rPr>
              <a:t>przykładzie </a:t>
            </a:r>
            <a:r>
              <a:rPr dirty="0" sz="1800" spc="-5">
                <a:solidFill>
                  <a:srgbClr val="00007F"/>
                </a:solidFill>
                <a:latin typeface="Arial"/>
                <a:cs typeface="Arial"/>
              </a:rPr>
              <a:t>tekstem </a:t>
            </a:r>
            <a:r>
              <a:rPr dirty="0" sz="1800" spc="-10">
                <a:solidFill>
                  <a:srgbClr val="00007F"/>
                </a:solidFill>
                <a:latin typeface="Arial"/>
                <a:cs typeface="Arial"/>
              </a:rPr>
              <a:t>tym </a:t>
            </a:r>
            <a:r>
              <a:rPr dirty="0" sz="1800" spc="-5">
                <a:solidFill>
                  <a:srgbClr val="00007F"/>
                </a:solidFill>
                <a:latin typeface="Arial"/>
                <a:cs typeface="Arial"/>
              </a:rPr>
              <a:t>jest </a:t>
            </a:r>
            <a:r>
              <a:rPr dirty="0" sz="1800">
                <a:solidFill>
                  <a:srgbClr val="00007F"/>
                </a:solidFill>
                <a:latin typeface="Arial"/>
                <a:cs typeface="Arial"/>
              </a:rPr>
              <a:t>'to  </a:t>
            </a:r>
            <a:r>
              <a:rPr dirty="0" sz="1800" spc="-5">
                <a:solidFill>
                  <a:srgbClr val="00007F"/>
                </a:solidFill>
                <a:latin typeface="Arial"/>
                <a:cs typeface="Arial"/>
              </a:rPr>
              <a:t>jest test instrukcji</a:t>
            </a:r>
            <a:r>
              <a:rPr dirty="0" sz="1800" spc="-85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007F"/>
                </a:solidFill>
                <a:latin typeface="Arial"/>
                <a:cs typeface="Arial"/>
              </a:rPr>
              <a:t>echo');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408430" y="4268470"/>
            <a:ext cx="3199130" cy="772160"/>
          </a:xfrm>
          <a:custGeom>
            <a:avLst/>
            <a:gdLst/>
            <a:ahLst/>
            <a:cxnLst/>
            <a:rect l="l" t="t" r="r" b="b"/>
            <a:pathLst>
              <a:path w="3199129" h="772160">
                <a:moveTo>
                  <a:pt x="3199130" y="0"/>
                </a:moveTo>
                <a:lnTo>
                  <a:pt x="0" y="0"/>
                </a:lnTo>
                <a:lnTo>
                  <a:pt x="0" y="772159"/>
                </a:lnTo>
                <a:lnTo>
                  <a:pt x="3199130" y="772159"/>
                </a:lnTo>
                <a:lnTo>
                  <a:pt x="3199130" y="0"/>
                </a:lnTo>
                <a:close/>
              </a:path>
            </a:pathLst>
          </a:custGeom>
          <a:solidFill>
            <a:srgbClr val="E5E5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408430" y="4268470"/>
            <a:ext cx="3199130" cy="772160"/>
          </a:xfrm>
          <a:custGeom>
            <a:avLst/>
            <a:gdLst/>
            <a:ahLst/>
            <a:cxnLst/>
            <a:rect l="l" t="t" r="r" b="b"/>
            <a:pathLst>
              <a:path w="3199129" h="772160">
                <a:moveTo>
                  <a:pt x="1600200" y="772159"/>
                </a:moveTo>
                <a:lnTo>
                  <a:pt x="0" y="772159"/>
                </a:lnTo>
                <a:lnTo>
                  <a:pt x="0" y="0"/>
                </a:lnTo>
                <a:lnTo>
                  <a:pt x="3199130" y="0"/>
                </a:lnTo>
                <a:lnTo>
                  <a:pt x="3199130" y="772159"/>
                </a:lnTo>
                <a:lnTo>
                  <a:pt x="1600200" y="772159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484630" y="4312665"/>
            <a:ext cx="2570480" cy="688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789"/>
              </a:lnSpc>
            </a:pPr>
            <a:r>
              <a:rPr dirty="0" sz="1600" spc="-5">
                <a:solidFill>
                  <a:srgbClr val="00007F"/>
                </a:solidFill>
                <a:latin typeface="Arial"/>
                <a:cs typeface="Arial"/>
              </a:rPr>
              <a:t>po </a:t>
            </a:r>
            <a:r>
              <a:rPr dirty="0" sz="1600" spc="-10">
                <a:solidFill>
                  <a:srgbClr val="00007F"/>
                </a:solidFill>
                <a:latin typeface="Arial"/>
                <a:cs typeface="Arial"/>
              </a:rPr>
              <a:t>wykonaniu </a:t>
            </a:r>
            <a:r>
              <a:rPr dirty="0" sz="1600" spc="-5">
                <a:solidFill>
                  <a:srgbClr val="00007F"/>
                </a:solidFill>
                <a:latin typeface="Arial"/>
                <a:cs typeface="Arial"/>
              </a:rPr>
              <a:t>powyższego  skryptu przez </a:t>
            </a:r>
            <a:r>
              <a:rPr dirty="0" sz="1600" spc="-10">
                <a:solidFill>
                  <a:srgbClr val="00007F"/>
                </a:solidFill>
                <a:latin typeface="Arial"/>
                <a:cs typeface="Arial"/>
              </a:rPr>
              <a:t>maszynę </a:t>
            </a:r>
            <a:r>
              <a:rPr dirty="0" sz="1600" spc="-5">
                <a:solidFill>
                  <a:srgbClr val="00007F"/>
                </a:solidFill>
                <a:latin typeface="Arial"/>
                <a:cs typeface="Arial"/>
              </a:rPr>
              <a:t>PHP  </a:t>
            </a:r>
            <a:r>
              <a:rPr dirty="0" sz="1600" spc="-10">
                <a:solidFill>
                  <a:srgbClr val="00007F"/>
                </a:solidFill>
                <a:latin typeface="Arial"/>
                <a:cs typeface="Arial"/>
              </a:rPr>
              <a:t>otrzymamy </a:t>
            </a:r>
            <a:r>
              <a:rPr dirty="0" sz="1600">
                <a:solidFill>
                  <a:srgbClr val="00007F"/>
                </a:solidFill>
                <a:latin typeface="Arial"/>
                <a:cs typeface="Arial"/>
              </a:rPr>
              <a:t>kod</a:t>
            </a:r>
            <a:r>
              <a:rPr dirty="0" sz="1600" spc="-8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0007F"/>
                </a:solidFill>
                <a:latin typeface="Arial"/>
                <a:cs typeface="Arial"/>
              </a:rPr>
              <a:t>HTML: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04190" y="5111750"/>
            <a:ext cx="3345179" cy="2362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6718" rIns="0" bIns="0" rtlCol="0" vert="horz">
            <a:spAutoFit/>
          </a:bodyPr>
          <a:lstStyle/>
          <a:p>
            <a:pPr marL="323850">
              <a:lnSpc>
                <a:spcPct val="100000"/>
              </a:lnSpc>
            </a:pPr>
            <a:r>
              <a:rPr dirty="0" spc="-5"/>
              <a:t>Etapy przetwarzania </a:t>
            </a:r>
            <a:r>
              <a:rPr dirty="0" spc="-10"/>
              <a:t>pliku</a:t>
            </a:r>
            <a:r>
              <a:rPr dirty="0" spc="-80"/>
              <a:t> </a:t>
            </a:r>
            <a:r>
              <a:rPr dirty="0" spc="-10"/>
              <a:t>php:</a:t>
            </a:r>
          </a:p>
        </p:txBody>
      </p:sp>
      <p:sp>
        <p:nvSpPr>
          <p:cNvPr id="3" name="object 3"/>
          <p:cNvSpPr/>
          <p:nvPr/>
        </p:nvSpPr>
        <p:spPr>
          <a:xfrm>
            <a:off x="3959859" y="989330"/>
            <a:ext cx="5976620" cy="5058410"/>
          </a:xfrm>
          <a:custGeom>
            <a:avLst/>
            <a:gdLst/>
            <a:ahLst/>
            <a:cxnLst/>
            <a:rect l="l" t="t" r="r" b="b"/>
            <a:pathLst>
              <a:path w="5976620" h="5058410">
                <a:moveTo>
                  <a:pt x="5976620" y="0"/>
                </a:moveTo>
                <a:lnTo>
                  <a:pt x="0" y="0"/>
                </a:lnTo>
                <a:lnTo>
                  <a:pt x="0" y="5058410"/>
                </a:lnTo>
                <a:lnTo>
                  <a:pt x="5976620" y="5058410"/>
                </a:lnTo>
                <a:lnTo>
                  <a:pt x="5976620" y="0"/>
                </a:lnTo>
                <a:close/>
              </a:path>
            </a:pathLst>
          </a:custGeom>
          <a:solidFill>
            <a:srgbClr val="CEE6F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959859" y="989330"/>
            <a:ext cx="5976620" cy="5058410"/>
          </a:xfrm>
          <a:custGeom>
            <a:avLst/>
            <a:gdLst/>
            <a:ahLst/>
            <a:cxnLst/>
            <a:rect l="l" t="t" r="r" b="b"/>
            <a:pathLst>
              <a:path w="5976620" h="5058410">
                <a:moveTo>
                  <a:pt x="2988310" y="5058410"/>
                </a:moveTo>
                <a:lnTo>
                  <a:pt x="0" y="5058410"/>
                </a:lnTo>
                <a:lnTo>
                  <a:pt x="0" y="0"/>
                </a:lnTo>
                <a:lnTo>
                  <a:pt x="5976620" y="0"/>
                </a:lnTo>
                <a:lnTo>
                  <a:pt x="5976620" y="5058410"/>
                </a:lnTo>
                <a:lnTo>
                  <a:pt x="2988310" y="5058410"/>
                </a:lnTo>
                <a:close/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037329" y="1030569"/>
            <a:ext cx="5730240" cy="35991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93300"/>
              </a:lnSpc>
              <a:buAutoNum type="arabicPeriod" startAt="11"/>
              <a:tabLst>
                <a:tab pos="377190" algn="l"/>
              </a:tabLst>
            </a:pPr>
            <a:r>
              <a:rPr dirty="0" sz="1800" spc="-5">
                <a:solidFill>
                  <a:srgbClr val="00007F"/>
                </a:solidFill>
                <a:latin typeface="Arial"/>
                <a:cs typeface="Arial"/>
              </a:rPr>
              <a:t>tekst </a:t>
            </a:r>
            <a:r>
              <a:rPr dirty="0" sz="1800" spc="-10">
                <a:solidFill>
                  <a:srgbClr val="00007F"/>
                </a:solidFill>
                <a:latin typeface="Arial"/>
                <a:cs typeface="Arial"/>
              </a:rPr>
              <a:t>otrzymany </a:t>
            </a:r>
            <a:r>
              <a:rPr dirty="0" sz="1800" spc="-5">
                <a:solidFill>
                  <a:srgbClr val="00007F"/>
                </a:solidFill>
                <a:latin typeface="Arial"/>
                <a:cs typeface="Arial"/>
              </a:rPr>
              <a:t>po </a:t>
            </a:r>
            <a:r>
              <a:rPr dirty="0" sz="1800" spc="-15">
                <a:solidFill>
                  <a:srgbClr val="00007F"/>
                </a:solidFill>
                <a:latin typeface="Arial"/>
                <a:cs typeface="Arial"/>
              </a:rPr>
              <a:t>wykonaniu </a:t>
            </a:r>
            <a:r>
              <a:rPr dirty="0" sz="1800" spc="-10">
                <a:solidFill>
                  <a:srgbClr val="00007F"/>
                </a:solidFill>
                <a:latin typeface="Arial"/>
                <a:cs typeface="Arial"/>
              </a:rPr>
              <a:t>skryptu </a:t>
            </a:r>
            <a:r>
              <a:rPr dirty="0" sz="1800" spc="-5">
                <a:solidFill>
                  <a:srgbClr val="00007F"/>
                </a:solidFill>
                <a:latin typeface="Arial"/>
                <a:cs typeface="Arial"/>
              </a:rPr>
              <a:t>jest </a:t>
            </a:r>
            <a:r>
              <a:rPr dirty="0" sz="1800" spc="-10">
                <a:solidFill>
                  <a:srgbClr val="00007F"/>
                </a:solidFill>
                <a:latin typeface="Arial"/>
                <a:cs typeface="Arial"/>
              </a:rPr>
              <a:t>wklejany  do orginalnego </a:t>
            </a:r>
            <a:r>
              <a:rPr dirty="0" sz="1800" spc="-5">
                <a:solidFill>
                  <a:srgbClr val="00007F"/>
                </a:solidFill>
                <a:latin typeface="Arial"/>
                <a:cs typeface="Arial"/>
              </a:rPr>
              <a:t>dokumentu, </a:t>
            </a:r>
            <a:r>
              <a:rPr dirty="0" sz="1800">
                <a:solidFill>
                  <a:srgbClr val="00007F"/>
                </a:solidFill>
                <a:latin typeface="Arial"/>
                <a:cs typeface="Arial"/>
              </a:rPr>
              <a:t>w </a:t>
            </a:r>
            <a:r>
              <a:rPr dirty="0" sz="1800" spc="-5">
                <a:solidFill>
                  <a:srgbClr val="00007F"/>
                </a:solidFill>
                <a:latin typeface="Arial"/>
                <a:cs typeface="Arial"/>
              </a:rPr>
              <a:t>miejsce, </a:t>
            </a:r>
            <a:r>
              <a:rPr dirty="0" sz="1800">
                <a:solidFill>
                  <a:srgbClr val="00007F"/>
                </a:solidFill>
                <a:latin typeface="Arial"/>
                <a:cs typeface="Arial"/>
              </a:rPr>
              <a:t>z </a:t>
            </a:r>
            <a:r>
              <a:rPr dirty="0" sz="1800" spc="-5">
                <a:solidFill>
                  <a:srgbClr val="00007F"/>
                </a:solidFill>
                <a:latin typeface="Arial"/>
                <a:cs typeface="Arial"/>
              </a:rPr>
              <a:t>którego </a:t>
            </a:r>
            <a:r>
              <a:rPr dirty="0" sz="1800" spc="-15">
                <a:solidFill>
                  <a:srgbClr val="00007F"/>
                </a:solidFill>
                <a:latin typeface="Arial"/>
                <a:cs typeface="Arial"/>
              </a:rPr>
              <a:t>wycięto  </a:t>
            </a:r>
            <a:r>
              <a:rPr dirty="0" sz="1800" spc="-10">
                <a:solidFill>
                  <a:srgbClr val="00007F"/>
                </a:solidFill>
                <a:latin typeface="Arial"/>
                <a:cs typeface="Arial"/>
              </a:rPr>
              <a:t>skrypt otoczony znacznikami </a:t>
            </a:r>
            <a:r>
              <a:rPr dirty="0" sz="1800" spc="-5">
                <a:solidFill>
                  <a:srgbClr val="00007F"/>
                </a:solidFill>
                <a:latin typeface="Arial"/>
                <a:cs typeface="Arial"/>
              </a:rPr>
              <a:t>&lt;?php </a:t>
            </a:r>
            <a:r>
              <a:rPr dirty="0" sz="180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dirty="0" sz="1800" spc="5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007F"/>
                </a:solidFill>
                <a:latin typeface="Arial"/>
                <a:cs typeface="Arial"/>
              </a:rPr>
              <a:t>?&gt;;</a:t>
            </a:r>
            <a:endParaRPr sz="1800">
              <a:latin typeface="Arial"/>
              <a:cs typeface="Arial"/>
            </a:endParaRPr>
          </a:p>
          <a:p>
            <a:pPr marL="12700" marR="179705">
              <a:lnSpc>
                <a:spcPts val="2020"/>
              </a:lnSpc>
              <a:spcBef>
                <a:spcPts val="45"/>
              </a:spcBef>
              <a:buAutoNum type="arabicPeriod" startAt="11"/>
              <a:tabLst>
                <a:tab pos="393700" algn="l"/>
              </a:tabLst>
            </a:pPr>
            <a:r>
              <a:rPr dirty="0" sz="1800" spc="-5">
                <a:solidFill>
                  <a:srgbClr val="00007F"/>
                </a:solidFill>
                <a:latin typeface="Arial"/>
                <a:cs typeface="Arial"/>
              </a:rPr>
              <a:t>tak </a:t>
            </a:r>
            <a:r>
              <a:rPr dirty="0" sz="1800" spc="-10">
                <a:solidFill>
                  <a:srgbClr val="00007F"/>
                </a:solidFill>
                <a:latin typeface="Arial"/>
                <a:cs typeface="Arial"/>
              </a:rPr>
              <a:t>otrzymany </a:t>
            </a:r>
            <a:r>
              <a:rPr dirty="0" sz="1800" spc="-5">
                <a:solidFill>
                  <a:srgbClr val="00007F"/>
                </a:solidFill>
                <a:latin typeface="Arial"/>
                <a:cs typeface="Arial"/>
              </a:rPr>
              <a:t>dokument </a:t>
            </a:r>
            <a:r>
              <a:rPr dirty="0" sz="1800" spc="-10">
                <a:solidFill>
                  <a:srgbClr val="00007F"/>
                </a:solidFill>
                <a:latin typeface="Arial"/>
                <a:cs typeface="Arial"/>
              </a:rPr>
              <a:t>maszyna </a:t>
            </a:r>
            <a:r>
              <a:rPr dirty="0" sz="1800" spc="-5">
                <a:solidFill>
                  <a:srgbClr val="00007F"/>
                </a:solidFill>
                <a:latin typeface="Arial"/>
                <a:cs typeface="Arial"/>
              </a:rPr>
              <a:t>PHP przekazuje  </a:t>
            </a:r>
            <a:r>
              <a:rPr dirty="0" sz="1800" spc="-10">
                <a:solidFill>
                  <a:srgbClr val="00007F"/>
                </a:solidFill>
                <a:latin typeface="Arial"/>
                <a:cs typeface="Arial"/>
              </a:rPr>
              <a:t>do serwera</a:t>
            </a:r>
            <a:r>
              <a:rPr dirty="0" sz="1800" spc="-65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007F"/>
                </a:solidFill>
                <a:latin typeface="Arial"/>
                <a:cs typeface="Arial"/>
              </a:rPr>
              <a:t>apache;</a:t>
            </a:r>
            <a:endParaRPr sz="1800">
              <a:latin typeface="Arial"/>
              <a:cs typeface="Arial"/>
            </a:endParaRPr>
          </a:p>
          <a:p>
            <a:pPr marL="12700" marR="111760">
              <a:lnSpc>
                <a:spcPts val="2020"/>
              </a:lnSpc>
              <a:buAutoNum type="arabicPeriod" startAt="11"/>
              <a:tabLst>
                <a:tab pos="393700" algn="l"/>
              </a:tabLst>
            </a:pPr>
            <a:r>
              <a:rPr dirty="0" sz="1800" spc="-10">
                <a:solidFill>
                  <a:srgbClr val="00007F"/>
                </a:solidFill>
                <a:latin typeface="Arial"/>
                <a:cs typeface="Arial"/>
              </a:rPr>
              <a:t>serwer apache odbiera </a:t>
            </a:r>
            <a:r>
              <a:rPr dirty="0" sz="1800">
                <a:solidFill>
                  <a:srgbClr val="00007F"/>
                </a:solidFill>
                <a:latin typeface="Arial"/>
                <a:cs typeface="Arial"/>
              </a:rPr>
              <a:t>stronę </a:t>
            </a:r>
            <a:r>
              <a:rPr dirty="0" sz="1800" spc="-20">
                <a:solidFill>
                  <a:srgbClr val="00007F"/>
                </a:solidFill>
                <a:latin typeface="Arial"/>
                <a:cs typeface="Arial"/>
              </a:rPr>
              <a:t>wygenerowaną </a:t>
            </a:r>
            <a:r>
              <a:rPr dirty="0" sz="1800" spc="-5">
                <a:solidFill>
                  <a:srgbClr val="00007F"/>
                </a:solidFill>
                <a:latin typeface="Arial"/>
                <a:cs typeface="Arial"/>
              </a:rPr>
              <a:t>przez  </a:t>
            </a:r>
            <a:r>
              <a:rPr dirty="0" sz="1800" spc="-10">
                <a:solidFill>
                  <a:srgbClr val="00007F"/>
                </a:solidFill>
                <a:latin typeface="Arial"/>
                <a:cs typeface="Arial"/>
              </a:rPr>
              <a:t>maszynę </a:t>
            </a:r>
            <a:r>
              <a:rPr dirty="0" sz="1800" spc="-5">
                <a:solidFill>
                  <a:srgbClr val="00007F"/>
                </a:solidFill>
                <a:latin typeface="Arial"/>
                <a:cs typeface="Arial"/>
              </a:rPr>
              <a:t>PHP </a:t>
            </a:r>
            <a:r>
              <a:rPr dirty="0" sz="1800">
                <a:solidFill>
                  <a:srgbClr val="00007F"/>
                </a:solidFill>
                <a:latin typeface="Arial"/>
                <a:cs typeface="Arial"/>
              </a:rPr>
              <a:t>i </a:t>
            </a:r>
            <a:r>
              <a:rPr dirty="0" sz="1800" spc="-20">
                <a:solidFill>
                  <a:srgbClr val="00007F"/>
                </a:solidFill>
                <a:latin typeface="Arial"/>
                <a:cs typeface="Arial"/>
              </a:rPr>
              <a:t>wysyła </a:t>
            </a:r>
            <a:r>
              <a:rPr dirty="0" sz="1800" spc="-5">
                <a:solidFill>
                  <a:srgbClr val="00007F"/>
                </a:solidFill>
                <a:latin typeface="Arial"/>
                <a:cs typeface="Arial"/>
              </a:rPr>
              <a:t>ją do</a:t>
            </a:r>
            <a:r>
              <a:rPr dirty="0" sz="1800" spc="-15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007F"/>
                </a:solidFill>
                <a:latin typeface="Arial"/>
                <a:cs typeface="Arial"/>
              </a:rPr>
              <a:t>przeglądarki;</a:t>
            </a:r>
            <a:endParaRPr sz="1800">
              <a:latin typeface="Arial"/>
              <a:cs typeface="Arial"/>
            </a:endParaRPr>
          </a:p>
          <a:p>
            <a:pPr marL="12700" marR="448309">
              <a:lnSpc>
                <a:spcPts val="2010"/>
              </a:lnSpc>
              <a:spcBef>
                <a:spcPts val="5"/>
              </a:spcBef>
              <a:buAutoNum type="arabicPeriod" startAt="11"/>
              <a:tabLst>
                <a:tab pos="393700" algn="l"/>
              </a:tabLst>
            </a:pPr>
            <a:r>
              <a:rPr dirty="0" sz="1800" spc="-10">
                <a:solidFill>
                  <a:srgbClr val="00007F"/>
                </a:solidFill>
                <a:latin typeface="Arial"/>
                <a:cs typeface="Arial"/>
              </a:rPr>
              <a:t>przeglądarka </a:t>
            </a:r>
            <a:r>
              <a:rPr dirty="0" sz="1800" spc="-15">
                <a:solidFill>
                  <a:srgbClr val="00007F"/>
                </a:solidFill>
                <a:latin typeface="Arial"/>
                <a:cs typeface="Arial"/>
              </a:rPr>
              <a:t>wyświetla </a:t>
            </a:r>
            <a:r>
              <a:rPr dirty="0" sz="1800" spc="-10">
                <a:solidFill>
                  <a:srgbClr val="00007F"/>
                </a:solidFill>
                <a:latin typeface="Arial"/>
                <a:cs typeface="Arial"/>
              </a:rPr>
              <a:t>otrzymany </a:t>
            </a:r>
            <a:r>
              <a:rPr dirty="0" sz="1800" spc="-5">
                <a:solidFill>
                  <a:srgbClr val="00007F"/>
                </a:solidFill>
                <a:latin typeface="Arial"/>
                <a:cs typeface="Arial"/>
              </a:rPr>
              <a:t>kod </a:t>
            </a:r>
            <a:r>
              <a:rPr dirty="0" sz="1800">
                <a:solidFill>
                  <a:srgbClr val="00007F"/>
                </a:solidFill>
                <a:latin typeface="Arial"/>
                <a:cs typeface="Arial"/>
              </a:rPr>
              <a:t>HTML </a:t>
            </a:r>
            <a:r>
              <a:rPr dirty="0" sz="1800" spc="-5">
                <a:solidFill>
                  <a:srgbClr val="00007F"/>
                </a:solidFill>
                <a:latin typeface="Arial"/>
                <a:cs typeface="Arial"/>
              </a:rPr>
              <a:t>na  </a:t>
            </a:r>
            <a:r>
              <a:rPr dirty="0" sz="1800" spc="-10">
                <a:solidFill>
                  <a:srgbClr val="00007F"/>
                </a:solidFill>
                <a:latin typeface="Arial"/>
                <a:cs typeface="Arial"/>
              </a:rPr>
              <a:t>ekranie.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00">
              <a:latin typeface="Times New Roman"/>
              <a:cs typeface="Times New Roman"/>
            </a:endParaRPr>
          </a:p>
          <a:p>
            <a:pPr algn="just" marL="12700" marR="83820">
              <a:lnSpc>
                <a:spcPts val="2020"/>
              </a:lnSpc>
            </a:pPr>
            <a:r>
              <a:rPr dirty="0" sz="1800">
                <a:solidFill>
                  <a:srgbClr val="00007F"/>
                </a:solidFill>
                <a:latin typeface="Arial"/>
                <a:cs typeface="Arial"/>
              </a:rPr>
              <a:t>W </a:t>
            </a:r>
            <a:r>
              <a:rPr dirty="0" sz="1800" spc="-5">
                <a:solidFill>
                  <a:srgbClr val="00007F"/>
                </a:solidFill>
                <a:latin typeface="Arial"/>
                <a:cs typeface="Arial"/>
              </a:rPr>
              <a:t>skrócie, interpretator </a:t>
            </a:r>
            <a:r>
              <a:rPr dirty="0" sz="1800" spc="-10">
                <a:solidFill>
                  <a:srgbClr val="00007F"/>
                </a:solidFill>
                <a:latin typeface="Arial"/>
                <a:cs typeface="Arial"/>
              </a:rPr>
              <a:t>języka </a:t>
            </a:r>
            <a:r>
              <a:rPr dirty="0" sz="1800" spc="-5">
                <a:solidFill>
                  <a:srgbClr val="00007F"/>
                </a:solidFill>
                <a:latin typeface="Arial"/>
                <a:cs typeface="Arial"/>
              </a:rPr>
              <a:t>PHP zastąpi </a:t>
            </a:r>
            <a:r>
              <a:rPr dirty="0" sz="1800" spc="-10">
                <a:solidFill>
                  <a:srgbClr val="00007F"/>
                </a:solidFill>
                <a:latin typeface="Arial"/>
                <a:cs typeface="Arial"/>
              </a:rPr>
              <a:t>kod </a:t>
            </a:r>
            <a:r>
              <a:rPr dirty="0" sz="1800" spc="-5">
                <a:solidFill>
                  <a:srgbClr val="00007F"/>
                </a:solidFill>
                <a:latin typeface="Arial"/>
                <a:cs typeface="Arial"/>
              </a:rPr>
              <a:t>skryptu  PHP </a:t>
            </a:r>
            <a:r>
              <a:rPr dirty="0" sz="1800" spc="-10">
                <a:solidFill>
                  <a:srgbClr val="00007F"/>
                </a:solidFill>
                <a:latin typeface="Arial"/>
                <a:cs typeface="Arial"/>
              </a:rPr>
              <a:t>otoczony </a:t>
            </a:r>
            <a:r>
              <a:rPr dirty="0" sz="1800" spc="-5">
                <a:solidFill>
                  <a:srgbClr val="00007F"/>
                </a:solidFill>
                <a:latin typeface="Arial"/>
                <a:cs typeface="Arial"/>
              </a:rPr>
              <a:t>znacznikami &lt;?php oraz ?&gt; tekstem, </a:t>
            </a:r>
            <a:r>
              <a:rPr dirty="0" sz="1800" spc="-10">
                <a:solidFill>
                  <a:srgbClr val="00007F"/>
                </a:solidFill>
                <a:latin typeface="Arial"/>
                <a:cs typeface="Arial"/>
              </a:rPr>
              <a:t>jaki  </a:t>
            </a:r>
            <a:r>
              <a:rPr dirty="0" sz="1800" spc="-5">
                <a:solidFill>
                  <a:srgbClr val="00007F"/>
                </a:solidFill>
                <a:latin typeface="Arial"/>
                <a:cs typeface="Arial"/>
              </a:rPr>
              <a:t>jest </a:t>
            </a:r>
            <a:r>
              <a:rPr dirty="0" sz="1800" spc="-10">
                <a:solidFill>
                  <a:srgbClr val="00007F"/>
                </a:solidFill>
                <a:latin typeface="Arial"/>
                <a:cs typeface="Arial"/>
              </a:rPr>
              <a:t>drukowany przez</a:t>
            </a:r>
            <a:r>
              <a:rPr dirty="0" sz="1800" spc="-55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007F"/>
                </a:solidFill>
                <a:latin typeface="Arial"/>
                <a:cs typeface="Arial"/>
              </a:rPr>
              <a:t>skrypt.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5900" y="5543550"/>
            <a:ext cx="3778250" cy="16027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05"/>
              </a:lnSpc>
            </a:pPr>
            <a:fld id="{81D60167-4931-47E6-BA6A-407CBD079E47}" type="slidenum">
              <a:rPr dirty="0"/>
              <a:t>23</a:t>
            </a:fld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7500" y="220980"/>
            <a:ext cx="4895215" cy="55689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460750" algn="l"/>
              </a:tabLst>
            </a:pPr>
            <a:r>
              <a:rPr dirty="0" spc="-5"/>
              <a:t>Zmienne</a:t>
            </a:r>
            <a:r>
              <a:rPr dirty="0" spc="-10"/>
              <a:t> </a:t>
            </a:r>
            <a:r>
              <a:rPr dirty="0"/>
              <a:t>i</a:t>
            </a:r>
            <a:r>
              <a:rPr dirty="0" spc="-10"/>
              <a:t> </a:t>
            </a:r>
            <a:r>
              <a:rPr dirty="0" spc="-5"/>
              <a:t>typy	</a:t>
            </a:r>
            <a:r>
              <a:rPr dirty="0"/>
              <a:t>w</a:t>
            </a:r>
            <a:r>
              <a:rPr dirty="0" spc="-114"/>
              <a:t> </a:t>
            </a:r>
            <a:r>
              <a:rPr dirty="0"/>
              <a:t>PHP</a:t>
            </a:r>
          </a:p>
        </p:txBody>
      </p:sp>
      <p:sp>
        <p:nvSpPr>
          <p:cNvPr id="3" name="object 3"/>
          <p:cNvSpPr/>
          <p:nvPr/>
        </p:nvSpPr>
        <p:spPr>
          <a:xfrm>
            <a:off x="328929" y="863600"/>
            <a:ext cx="8887460" cy="6192520"/>
          </a:xfrm>
          <a:custGeom>
            <a:avLst/>
            <a:gdLst/>
            <a:ahLst/>
            <a:cxnLst/>
            <a:rect l="l" t="t" r="r" b="b"/>
            <a:pathLst>
              <a:path w="8887460" h="6192520">
                <a:moveTo>
                  <a:pt x="8887460" y="0"/>
                </a:moveTo>
                <a:lnTo>
                  <a:pt x="0" y="0"/>
                </a:lnTo>
                <a:lnTo>
                  <a:pt x="0" y="6192520"/>
                </a:lnTo>
                <a:lnTo>
                  <a:pt x="8887460" y="6192520"/>
                </a:lnTo>
                <a:lnTo>
                  <a:pt x="8887460" y="0"/>
                </a:lnTo>
                <a:close/>
              </a:path>
            </a:pathLst>
          </a:custGeom>
          <a:solidFill>
            <a:srgbClr val="00FFFF">
              <a:alpha val="25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57809" y="792480"/>
            <a:ext cx="8886190" cy="6191250"/>
          </a:xfrm>
          <a:prstGeom prst="rect">
            <a:avLst/>
          </a:prstGeom>
        </p:spPr>
        <p:txBody>
          <a:bodyPr wrap="square" lIns="0" tIns="93980" rIns="0" bIns="0" rtlCol="0" vert="horz">
            <a:spAutoFit/>
          </a:bodyPr>
          <a:lstStyle/>
          <a:p>
            <a:pPr marL="377190">
              <a:lnSpc>
                <a:spcPct val="100000"/>
              </a:lnSpc>
              <a:spcBef>
                <a:spcPts val="740"/>
              </a:spcBef>
            </a:pP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Dostępne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są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funkcje, które mogą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sprawdzic 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typ</a:t>
            </a:r>
            <a:r>
              <a:rPr dirty="0" sz="2400" spc="-55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danych:</a:t>
            </a:r>
            <a:endParaRPr sz="2400">
              <a:latin typeface="Arial"/>
              <a:cs typeface="Arial"/>
            </a:endParaRPr>
          </a:p>
          <a:p>
            <a:pPr marL="161290">
              <a:lnSpc>
                <a:spcPct val="100000"/>
              </a:lnSpc>
              <a:spcBef>
                <a:spcPts val="1040"/>
              </a:spcBef>
            </a:pPr>
            <a:r>
              <a:rPr dirty="0" baseline="29100" sz="1575" spc="330">
                <a:solidFill>
                  <a:srgbClr val="00FFFF"/>
                </a:solidFill>
                <a:latin typeface="Calibri"/>
                <a:cs typeface="Calibri"/>
              </a:rPr>
              <a:t>●</a:t>
            </a:r>
            <a:r>
              <a:rPr dirty="0" baseline="29100" sz="1575" spc="817">
                <a:solidFill>
                  <a:srgbClr val="00FFFF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is_array()</a:t>
            </a:r>
            <a:endParaRPr sz="2400">
              <a:latin typeface="Arial"/>
              <a:cs typeface="Arial"/>
            </a:endParaRPr>
          </a:p>
          <a:p>
            <a:pPr marL="161290">
              <a:lnSpc>
                <a:spcPct val="100000"/>
              </a:lnSpc>
              <a:spcBef>
                <a:spcPts val="1050"/>
              </a:spcBef>
            </a:pPr>
            <a:r>
              <a:rPr dirty="0" baseline="29100" sz="1575" spc="330">
                <a:solidFill>
                  <a:srgbClr val="00FFFF"/>
                </a:solidFill>
                <a:latin typeface="Calibri"/>
                <a:cs typeface="Calibri"/>
              </a:rPr>
              <a:t>●</a:t>
            </a:r>
            <a:r>
              <a:rPr dirty="0" baseline="29100" sz="1575" spc="794">
                <a:solidFill>
                  <a:srgbClr val="00FFFF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is_int()</a:t>
            </a:r>
            <a:endParaRPr sz="2400">
              <a:latin typeface="Arial"/>
              <a:cs typeface="Arial"/>
            </a:endParaRPr>
          </a:p>
          <a:p>
            <a:pPr marL="161290">
              <a:lnSpc>
                <a:spcPct val="100000"/>
              </a:lnSpc>
              <a:spcBef>
                <a:spcPts val="1040"/>
              </a:spcBef>
            </a:pPr>
            <a:r>
              <a:rPr dirty="0" baseline="29100" sz="1575" spc="330">
                <a:solidFill>
                  <a:srgbClr val="00FFFF"/>
                </a:solidFill>
                <a:latin typeface="Calibri"/>
                <a:cs typeface="Calibri"/>
              </a:rPr>
              <a:t>●</a:t>
            </a:r>
            <a:r>
              <a:rPr dirty="0" baseline="29100" sz="1575" spc="810">
                <a:solidFill>
                  <a:srgbClr val="00FFFF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is_float()</a:t>
            </a:r>
            <a:endParaRPr sz="2400">
              <a:latin typeface="Arial"/>
              <a:cs typeface="Arial"/>
            </a:endParaRPr>
          </a:p>
          <a:p>
            <a:pPr marL="548640">
              <a:lnSpc>
                <a:spcPct val="100000"/>
              </a:lnSpc>
              <a:spcBef>
                <a:spcPts val="1050"/>
              </a:spcBef>
            </a:pP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...</a:t>
            </a:r>
            <a:r>
              <a:rPr dirty="0" sz="2400" spc="-100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itp.</a:t>
            </a:r>
            <a:endParaRPr sz="2400">
              <a:latin typeface="Arial"/>
              <a:cs typeface="Arial"/>
            </a:endParaRPr>
          </a:p>
          <a:p>
            <a:pPr marL="377190">
              <a:lnSpc>
                <a:spcPct val="100000"/>
              </a:lnSpc>
              <a:spcBef>
                <a:spcPts val="1050"/>
              </a:spcBef>
            </a:pP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oraz istnienie samej zmiennej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i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jej</a:t>
            </a:r>
            <a:r>
              <a:rPr dirty="0" sz="2400" spc="25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wartosci:</a:t>
            </a:r>
            <a:endParaRPr sz="2400">
              <a:latin typeface="Arial"/>
              <a:cs typeface="Arial"/>
            </a:endParaRPr>
          </a:p>
          <a:p>
            <a:pPr marL="161290">
              <a:lnSpc>
                <a:spcPct val="100000"/>
              </a:lnSpc>
              <a:spcBef>
                <a:spcPts val="1040"/>
              </a:spcBef>
            </a:pPr>
            <a:r>
              <a:rPr dirty="0" baseline="29100" sz="1575" spc="330">
                <a:solidFill>
                  <a:srgbClr val="00FFFF"/>
                </a:solidFill>
                <a:latin typeface="Calibri"/>
                <a:cs typeface="Calibri"/>
              </a:rPr>
              <a:t>●</a:t>
            </a:r>
            <a:r>
              <a:rPr dirty="0" baseline="29100" sz="1575" spc="787">
                <a:solidFill>
                  <a:srgbClr val="00FFFF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isset()</a:t>
            </a:r>
            <a:endParaRPr sz="2400">
              <a:latin typeface="Arial"/>
              <a:cs typeface="Arial"/>
            </a:endParaRPr>
          </a:p>
          <a:p>
            <a:pPr marL="161290">
              <a:lnSpc>
                <a:spcPct val="100000"/>
              </a:lnSpc>
              <a:spcBef>
                <a:spcPts val="1050"/>
              </a:spcBef>
            </a:pPr>
            <a:r>
              <a:rPr dirty="0" baseline="29100" sz="1575" spc="330">
                <a:solidFill>
                  <a:srgbClr val="00FFFF"/>
                </a:solidFill>
                <a:latin typeface="Calibri"/>
                <a:cs typeface="Calibri"/>
              </a:rPr>
              <a:t>●</a:t>
            </a:r>
            <a:r>
              <a:rPr dirty="0" baseline="29100" sz="1575" spc="802">
                <a:solidFill>
                  <a:srgbClr val="00FFFF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is_null()</a:t>
            </a:r>
            <a:endParaRPr sz="2400">
              <a:latin typeface="Arial"/>
              <a:cs typeface="Arial"/>
            </a:endParaRPr>
          </a:p>
          <a:p>
            <a:pPr marL="161290">
              <a:lnSpc>
                <a:spcPct val="100000"/>
              </a:lnSpc>
              <a:spcBef>
                <a:spcPts val="1040"/>
              </a:spcBef>
            </a:pPr>
            <a:r>
              <a:rPr dirty="0" baseline="29100" sz="1575" spc="330">
                <a:solidFill>
                  <a:srgbClr val="00FFFF"/>
                </a:solidFill>
                <a:latin typeface="Calibri"/>
                <a:cs typeface="Calibri"/>
              </a:rPr>
              <a:t>●</a:t>
            </a:r>
            <a:r>
              <a:rPr dirty="0" baseline="29100" sz="1575" spc="765">
                <a:solidFill>
                  <a:srgbClr val="00FFFF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empty()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7809" y="792480"/>
            <a:ext cx="8886190" cy="6191250"/>
          </a:xfrm>
          <a:custGeom>
            <a:avLst/>
            <a:gdLst/>
            <a:ahLst/>
            <a:cxnLst/>
            <a:rect l="l" t="t" r="r" b="b"/>
            <a:pathLst>
              <a:path w="8886190" h="6191250">
                <a:moveTo>
                  <a:pt x="8886190" y="0"/>
                </a:moveTo>
                <a:lnTo>
                  <a:pt x="0" y="0"/>
                </a:lnTo>
                <a:lnTo>
                  <a:pt x="0" y="6191250"/>
                </a:lnTo>
                <a:lnTo>
                  <a:pt x="8886190" y="6191250"/>
                </a:lnTo>
                <a:lnTo>
                  <a:pt x="8886190" y="0"/>
                </a:lnTo>
                <a:close/>
              </a:path>
            </a:pathLst>
          </a:custGeom>
          <a:solidFill>
            <a:srgbClr val="0101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35279" y="1417320"/>
            <a:ext cx="134620" cy="1809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220">
                <a:solidFill>
                  <a:srgbClr val="FFFFFF"/>
                </a:solidFill>
                <a:latin typeface="Calibri"/>
                <a:cs typeface="Calibri"/>
              </a:rPr>
              <a:t>●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05"/>
              </a:lnSpc>
            </a:pPr>
            <a:fld id="{81D60167-4931-47E6-BA6A-407CBD079E47}" type="slidenum">
              <a:rPr dirty="0"/>
              <a:t>23</a:t>
            </a:fld>
          </a:p>
        </p:txBody>
      </p:sp>
      <p:sp>
        <p:nvSpPr>
          <p:cNvPr id="7" name="object 7"/>
          <p:cNvSpPr txBox="1"/>
          <p:nvPr/>
        </p:nvSpPr>
        <p:spPr>
          <a:xfrm>
            <a:off x="335279" y="1915159"/>
            <a:ext cx="134620" cy="1809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220">
                <a:solidFill>
                  <a:srgbClr val="FFFFFF"/>
                </a:solidFill>
                <a:latin typeface="Calibri"/>
                <a:cs typeface="Calibri"/>
              </a:rPr>
              <a:t>●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5279" y="2414270"/>
            <a:ext cx="134620" cy="1809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220">
                <a:solidFill>
                  <a:srgbClr val="FFFFFF"/>
                </a:solidFill>
                <a:latin typeface="Calibri"/>
                <a:cs typeface="Calibri"/>
              </a:rPr>
              <a:t>●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5279" y="3910329"/>
            <a:ext cx="134620" cy="1809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220">
                <a:solidFill>
                  <a:srgbClr val="FFFFFF"/>
                </a:solidFill>
                <a:latin typeface="Calibri"/>
                <a:cs typeface="Calibri"/>
              </a:rPr>
              <a:t>●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5279" y="4408170"/>
            <a:ext cx="134620" cy="1809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220">
                <a:solidFill>
                  <a:srgbClr val="FFFFFF"/>
                </a:solidFill>
                <a:latin typeface="Calibri"/>
                <a:cs typeface="Calibri"/>
              </a:rPr>
              <a:t>●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5279" y="4907279"/>
            <a:ext cx="134620" cy="1809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220">
                <a:solidFill>
                  <a:srgbClr val="FFFFFF"/>
                </a:solidFill>
                <a:latin typeface="Calibri"/>
                <a:cs typeface="Calibri"/>
              </a:rPr>
              <a:t>●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1180" y="680567"/>
            <a:ext cx="8144509" cy="4498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36500"/>
              </a:lnSpc>
            </a:pPr>
            <a:r>
              <a:rPr dirty="0" sz="2400" spc="-10" b="1" u="dbl">
                <a:solidFill>
                  <a:srgbClr val="FFFFFF"/>
                </a:solidFill>
                <a:latin typeface="Arial"/>
                <a:cs typeface="Arial"/>
              </a:rPr>
              <a:t>Dostępne </a:t>
            </a:r>
            <a:r>
              <a:rPr dirty="0" sz="2400" spc="-5" b="1" u="dbl">
                <a:solidFill>
                  <a:srgbClr val="FFFFFF"/>
                </a:solidFill>
                <a:latin typeface="Arial"/>
                <a:cs typeface="Arial"/>
              </a:rPr>
              <a:t>są funkcje, które mogą sprawdzic </a:t>
            </a:r>
            <a:r>
              <a:rPr dirty="0" sz="2400" spc="-10" b="1" u="dbl">
                <a:solidFill>
                  <a:srgbClr val="FFFFFF"/>
                </a:solidFill>
                <a:latin typeface="Arial"/>
                <a:cs typeface="Arial"/>
              </a:rPr>
              <a:t>typ danych: 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is_array()</a:t>
            </a:r>
            <a:endParaRPr sz="2400">
              <a:latin typeface="Arial"/>
              <a:cs typeface="Arial"/>
            </a:endParaRPr>
          </a:p>
          <a:p>
            <a:pPr marL="12700" marR="6853555">
              <a:lnSpc>
                <a:spcPts val="3929"/>
              </a:lnSpc>
              <a:spcBef>
                <a:spcPts val="295"/>
              </a:spcBef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is_int() 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s_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oa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()</a:t>
            </a:r>
            <a:endParaRPr sz="2400">
              <a:latin typeface="Arial"/>
              <a:cs typeface="Arial"/>
            </a:endParaRPr>
          </a:p>
          <a:p>
            <a:pPr marL="182245">
              <a:lnSpc>
                <a:spcPct val="100000"/>
              </a:lnSpc>
              <a:spcBef>
                <a:spcPts val="735"/>
              </a:spcBef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...</a:t>
            </a:r>
            <a:r>
              <a:rPr dirty="0" sz="24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itp.</a:t>
            </a:r>
            <a:endParaRPr sz="2400">
              <a:latin typeface="Arial"/>
              <a:cs typeface="Arial"/>
            </a:endParaRPr>
          </a:p>
          <a:p>
            <a:pPr marL="12700" marR="1820545">
              <a:lnSpc>
                <a:spcPts val="3929"/>
              </a:lnSpc>
              <a:spcBef>
                <a:spcPts val="305"/>
              </a:spcBef>
            </a:pPr>
            <a:r>
              <a:rPr dirty="0" sz="2400" spc="-5" b="1" u="dbl">
                <a:solidFill>
                  <a:srgbClr val="FFFFFF"/>
                </a:solidFill>
                <a:latin typeface="Arial"/>
                <a:cs typeface="Arial"/>
              </a:rPr>
              <a:t>oraz istnienie </a:t>
            </a:r>
            <a:r>
              <a:rPr dirty="0" sz="2400" spc="-10" b="1" u="dbl">
                <a:solidFill>
                  <a:srgbClr val="FFFFFF"/>
                </a:solidFill>
                <a:latin typeface="Arial"/>
                <a:cs typeface="Arial"/>
              </a:rPr>
              <a:t>samej </a:t>
            </a:r>
            <a:r>
              <a:rPr dirty="0" sz="2400" spc="-5" b="1" u="dbl">
                <a:solidFill>
                  <a:srgbClr val="FFFFFF"/>
                </a:solidFill>
                <a:latin typeface="Arial"/>
                <a:cs typeface="Arial"/>
              </a:rPr>
              <a:t>zmiennej </a:t>
            </a:r>
            <a:r>
              <a:rPr dirty="0" sz="2400" b="1" u="dbl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dirty="0" sz="2400" spc="-5" b="1" u="dbl">
                <a:solidFill>
                  <a:srgbClr val="FFFFFF"/>
                </a:solidFill>
                <a:latin typeface="Arial"/>
                <a:cs typeface="Arial"/>
              </a:rPr>
              <a:t>jej wartosci: 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isset()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is_null()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empty()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24050">
              <a:lnSpc>
                <a:spcPct val="100000"/>
              </a:lnSpc>
            </a:pPr>
            <a:r>
              <a:rPr dirty="0" spc="-40"/>
              <a:t>Typy </a:t>
            </a:r>
            <a:r>
              <a:rPr dirty="0" spc="-5"/>
              <a:t>danych </a:t>
            </a:r>
            <a:r>
              <a:rPr dirty="0"/>
              <a:t>w</a:t>
            </a:r>
            <a:r>
              <a:rPr dirty="0" spc="-80"/>
              <a:t> </a:t>
            </a:r>
            <a:r>
              <a:rPr dirty="0"/>
              <a:t>PHP</a:t>
            </a:r>
          </a:p>
        </p:txBody>
      </p:sp>
      <p:sp>
        <p:nvSpPr>
          <p:cNvPr id="3" name="object 3"/>
          <p:cNvSpPr/>
          <p:nvPr/>
        </p:nvSpPr>
        <p:spPr>
          <a:xfrm>
            <a:off x="359409" y="1380489"/>
            <a:ext cx="8887460" cy="5619750"/>
          </a:xfrm>
          <a:custGeom>
            <a:avLst/>
            <a:gdLst/>
            <a:ahLst/>
            <a:cxnLst/>
            <a:rect l="l" t="t" r="r" b="b"/>
            <a:pathLst>
              <a:path w="8887460" h="5619750">
                <a:moveTo>
                  <a:pt x="8887460" y="0"/>
                </a:moveTo>
                <a:lnTo>
                  <a:pt x="0" y="0"/>
                </a:lnTo>
                <a:lnTo>
                  <a:pt x="0" y="5619750"/>
                </a:lnTo>
                <a:lnTo>
                  <a:pt x="8887460" y="5619750"/>
                </a:lnTo>
                <a:lnTo>
                  <a:pt x="8887460" y="0"/>
                </a:lnTo>
                <a:close/>
              </a:path>
            </a:pathLst>
          </a:custGeom>
          <a:solidFill>
            <a:srgbClr val="00FFFF">
              <a:alpha val="25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88290" y="1308100"/>
            <a:ext cx="8886190" cy="5619750"/>
          </a:xfrm>
          <a:prstGeom prst="rect">
            <a:avLst/>
          </a:prstGeom>
        </p:spPr>
        <p:txBody>
          <a:bodyPr wrap="square" lIns="0" tIns="93980" rIns="0" bIns="0" rtlCol="0" vert="horz">
            <a:spAutoFit/>
          </a:bodyPr>
          <a:lstStyle/>
          <a:p>
            <a:pPr marL="161290">
              <a:lnSpc>
                <a:spcPct val="100000"/>
              </a:lnSpc>
              <a:spcBef>
                <a:spcPts val="740"/>
              </a:spcBef>
            </a:pP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PHP obsługuje następujące 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typy</a:t>
            </a:r>
            <a:r>
              <a:rPr dirty="0" sz="2400" spc="-135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proste:</a:t>
            </a:r>
            <a:endParaRPr sz="2400">
              <a:latin typeface="Arial"/>
              <a:cs typeface="Arial"/>
            </a:endParaRPr>
          </a:p>
          <a:p>
            <a:pPr marL="161290">
              <a:lnSpc>
                <a:spcPct val="100000"/>
              </a:lnSpc>
              <a:spcBef>
                <a:spcPts val="1050"/>
              </a:spcBef>
              <a:tabLst>
                <a:tab pos="2155190" algn="l"/>
              </a:tabLst>
            </a:pPr>
            <a:r>
              <a:rPr dirty="0" baseline="29100" sz="1575" spc="330">
                <a:solidFill>
                  <a:srgbClr val="00FFFF"/>
                </a:solidFill>
                <a:latin typeface="Calibri"/>
                <a:cs typeface="Calibri"/>
              </a:rPr>
              <a:t>●</a:t>
            </a:r>
            <a:r>
              <a:rPr dirty="0" baseline="29100" sz="1575" spc="907">
                <a:solidFill>
                  <a:srgbClr val="00FFFF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boolean:	</a:t>
            </a:r>
            <a:r>
              <a:rPr dirty="0" sz="2400" spc="-20" b="1">
                <a:solidFill>
                  <a:srgbClr val="00FFFF"/>
                </a:solidFill>
                <a:latin typeface="Arial"/>
                <a:cs typeface="Arial"/>
              </a:rPr>
              <a:t>True/False</a:t>
            </a:r>
            <a:endParaRPr sz="2400">
              <a:latin typeface="Arial"/>
              <a:cs typeface="Arial"/>
            </a:endParaRPr>
          </a:p>
          <a:p>
            <a:pPr marL="673100">
              <a:lnSpc>
                <a:spcPct val="100000"/>
              </a:lnSpc>
              <a:spcBef>
                <a:spcPts val="1040"/>
              </a:spcBef>
            </a:pP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$a =</a:t>
            </a:r>
            <a:r>
              <a:rPr dirty="0" sz="2400" spc="-85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400" spc="-35" b="1">
                <a:solidFill>
                  <a:srgbClr val="00FFFF"/>
                </a:solidFill>
                <a:latin typeface="Arial"/>
                <a:cs typeface="Arial"/>
              </a:rPr>
              <a:t>True;</a:t>
            </a:r>
            <a:endParaRPr sz="2400">
              <a:latin typeface="Arial"/>
              <a:cs typeface="Arial"/>
            </a:endParaRPr>
          </a:p>
          <a:p>
            <a:pPr marL="161290">
              <a:lnSpc>
                <a:spcPct val="100000"/>
              </a:lnSpc>
              <a:spcBef>
                <a:spcPts val="1050"/>
              </a:spcBef>
            </a:pPr>
            <a:r>
              <a:rPr dirty="0" baseline="29100" sz="1575" spc="330">
                <a:solidFill>
                  <a:srgbClr val="00FFFF"/>
                </a:solidFill>
                <a:latin typeface="Calibri"/>
                <a:cs typeface="Calibri"/>
              </a:rPr>
              <a:t>● 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liczba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całkowita</a:t>
            </a:r>
            <a:r>
              <a:rPr dirty="0" sz="2400" spc="-135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(integer)</a:t>
            </a:r>
            <a:endParaRPr sz="2400">
              <a:latin typeface="Arial"/>
              <a:cs typeface="Arial"/>
            </a:endParaRPr>
          </a:p>
          <a:p>
            <a:pPr algn="ctr" marL="419734" marR="278765">
              <a:lnSpc>
                <a:spcPts val="2730"/>
              </a:lnSpc>
              <a:spcBef>
                <a:spcPts val="1265"/>
              </a:spcBef>
              <a:tabLst>
                <a:tab pos="1368425" algn="l"/>
              </a:tabLst>
            </a:pP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może	</a:t>
            </a:r>
            <a:r>
              <a:rPr dirty="0" sz="2400" spc="-15" b="1">
                <a:solidFill>
                  <a:srgbClr val="00FFFF"/>
                </a:solidFill>
                <a:latin typeface="Arial"/>
                <a:cs typeface="Arial"/>
              </a:rPr>
              <a:t>być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zapisana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w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notacji</a:t>
            </a:r>
            <a:r>
              <a:rPr dirty="0" sz="2400" spc="15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dziesiętnej,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szesnastkowej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 (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0x)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lub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ósemkowej</a:t>
            </a:r>
            <a:r>
              <a:rPr dirty="0" sz="2400" spc="-50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(0),</a:t>
            </a:r>
            <a:endParaRPr sz="2400">
              <a:latin typeface="Arial"/>
              <a:cs typeface="Arial"/>
            </a:endParaRPr>
          </a:p>
          <a:p>
            <a:pPr algn="ctr" marL="140335">
              <a:lnSpc>
                <a:spcPct val="100000"/>
              </a:lnSpc>
              <a:spcBef>
                <a:spcPts val="985"/>
              </a:spcBef>
            </a:pP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$a=0x6F44;</a:t>
            </a:r>
            <a:endParaRPr sz="2400">
              <a:latin typeface="Arial"/>
              <a:cs typeface="Arial"/>
            </a:endParaRPr>
          </a:p>
          <a:p>
            <a:pPr algn="ctr" marL="142875">
              <a:lnSpc>
                <a:spcPct val="100000"/>
              </a:lnSpc>
              <a:spcBef>
                <a:spcPts val="1040"/>
              </a:spcBef>
            </a:pP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$b=07647</a:t>
            </a:r>
            <a:endParaRPr sz="2400">
              <a:latin typeface="Arial"/>
              <a:cs typeface="Arial"/>
            </a:endParaRPr>
          </a:p>
          <a:p>
            <a:pPr marL="377190" marR="306070" indent="-215900">
              <a:lnSpc>
                <a:spcPts val="2730"/>
              </a:lnSpc>
              <a:spcBef>
                <a:spcPts val="1265"/>
              </a:spcBef>
            </a:pPr>
            <a:r>
              <a:rPr dirty="0" baseline="29100" sz="1575" spc="330">
                <a:solidFill>
                  <a:srgbClr val="00FFFF"/>
                </a:solidFill>
                <a:latin typeface="Calibri"/>
                <a:cs typeface="Calibri"/>
              </a:rPr>
              <a:t>●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liczba zmiennoprzecinkowa (ang. floating point numbers  albo skrótowo</a:t>
            </a:r>
            <a:r>
              <a:rPr dirty="0" sz="2400" spc="-40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float)</a:t>
            </a:r>
            <a:endParaRPr sz="2400">
              <a:latin typeface="Arial"/>
              <a:cs typeface="Arial"/>
            </a:endParaRPr>
          </a:p>
          <a:p>
            <a:pPr marL="1101090">
              <a:lnSpc>
                <a:spcPct val="100000"/>
              </a:lnSpc>
              <a:spcBef>
                <a:spcPts val="985"/>
              </a:spcBef>
            </a:pP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$a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=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1.234; $a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=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1.2e3; $a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=</a:t>
            </a:r>
            <a:r>
              <a:rPr dirty="0" sz="2400" spc="-70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7E-10;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8290" y="1308100"/>
            <a:ext cx="8886190" cy="5619750"/>
          </a:xfrm>
          <a:custGeom>
            <a:avLst/>
            <a:gdLst/>
            <a:ahLst/>
            <a:cxnLst/>
            <a:rect l="l" t="t" r="r" b="b"/>
            <a:pathLst>
              <a:path w="8886190" h="5619750">
                <a:moveTo>
                  <a:pt x="8886190" y="0"/>
                </a:moveTo>
                <a:lnTo>
                  <a:pt x="0" y="0"/>
                </a:lnTo>
                <a:lnTo>
                  <a:pt x="0" y="5619750"/>
                </a:lnTo>
                <a:lnTo>
                  <a:pt x="8886190" y="5619750"/>
                </a:lnTo>
                <a:lnTo>
                  <a:pt x="8886190" y="0"/>
                </a:lnTo>
                <a:close/>
              </a:path>
            </a:pathLst>
          </a:custGeom>
          <a:solidFill>
            <a:srgbClr val="0101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65759" y="1329690"/>
            <a:ext cx="5831840" cy="37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PHP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obsługuje następujące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typy</a:t>
            </a:r>
            <a:r>
              <a:rPr dirty="0" sz="2400" spc="-1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proste: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05"/>
              </a:lnSpc>
            </a:pPr>
            <a:fld id="{81D60167-4931-47E6-BA6A-407CBD079E47}" type="slidenum">
              <a:rPr dirty="0"/>
              <a:t>23</a:t>
            </a:fld>
          </a:p>
        </p:txBody>
      </p:sp>
      <p:sp>
        <p:nvSpPr>
          <p:cNvPr id="7" name="object 7"/>
          <p:cNvSpPr txBox="1"/>
          <p:nvPr/>
        </p:nvSpPr>
        <p:spPr>
          <a:xfrm>
            <a:off x="365759" y="1932940"/>
            <a:ext cx="134620" cy="1809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220">
                <a:solidFill>
                  <a:srgbClr val="FFFFFF"/>
                </a:solidFill>
                <a:latin typeface="Calibri"/>
                <a:cs typeface="Calibri"/>
              </a:rPr>
              <a:t>●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1659" y="1828800"/>
            <a:ext cx="3309620" cy="8750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790700" algn="l"/>
              </a:tabLst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boolean:	</a:t>
            </a: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True/False</a:t>
            </a:r>
            <a:endParaRPr sz="2400">
              <a:latin typeface="Arial"/>
              <a:cs typeface="Arial"/>
            </a:endParaRPr>
          </a:p>
          <a:p>
            <a:pPr marL="307975">
              <a:lnSpc>
                <a:spcPct val="100000"/>
              </a:lnSpc>
              <a:spcBef>
                <a:spcPts val="1050"/>
              </a:spcBef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$a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dirty="0" sz="24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35" b="1">
                <a:solidFill>
                  <a:srgbClr val="FFFFFF"/>
                </a:solidFill>
                <a:latin typeface="Arial"/>
                <a:cs typeface="Arial"/>
              </a:rPr>
              <a:t>True;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5759" y="2929890"/>
            <a:ext cx="134620" cy="1809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220">
                <a:solidFill>
                  <a:srgbClr val="FFFFFF"/>
                </a:solidFill>
                <a:latin typeface="Calibri"/>
                <a:cs typeface="Calibri"/>
              </a:rPr>
              <a:t>●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5759" y="5271770"/>
            <a:ext cx="134620" cy="1809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220">
                <a:solidFill>
                  <a:srgbClr val="FFFFFF"/>
                </a:solidFill>
                <a:latin typeface="Calibri"/>
                <a:cs typeface="Calibri"/>
              </a:rPr>
              <a:t>●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1659" y="2825750"/>
            <a:ext cx="8247380" cy="3563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liczba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całkowita</a:t>
            </a:r>
            <a:r>
              <a:rPr dirty="0" sz="24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(integer)</a:t>
            </a:r>
            <a:endParaRPr sz="2400">
              <a:latin typeface="Arial"/>
              <a:cs typeface="Arial"/>
            </a:endParaRPr>
          </a:p>
          <a:p>
            <a:pPr algn="ctr" marL="55880" marR="5080">
              <a:lnSpc>
                <a:spcPts val="2730"/>
              </a:lnSpc>
              <a:spcBef>
                <a:spcPts val="1265"/>
              </a:spcBef>
              <a:tabLst>
                <a:tab pos="1003300" algn="l"/>
              </a:tabLst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może	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być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zapisana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w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notacji</a:t>
            </a:r>
            <a:r>
              <a:rPr dirty="0" sz="240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dziesiętnej,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szesnastkowej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 (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0x)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lub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ósemkowej</a:t>
            </a:r>
            <a:r>
              <a:rPr dirty="0" sz="24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(0),</a:t>
            </a:r>
            <a:endParaRPr sz="2400">
              <a:latin typeface="Arial"/>
              <a:cs typeface="Arial"/>
            </a:endParaRPr>
          </a:p>
          <a:p>
            <a:pPr algn="ctr" marL="50800">
              <a:lnSpc>
                <a:spcPct val="100000"/>
              </a:lnSpc>
              <a:spcBef>
                <a:spcPts val="980"/>
              </a:spcBef>
            </a:pP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$a=0x6F44;</a:t>
            </a:r>
            <a:endParaRPr sz="2400">
              <a:latin typeface="Arial"/>
              <a:cs typeface="Arial"/>
            </a:endParaRPr>
          </a:p>
          <a:p>
            <a:pPr algn="ctr" marL="50800">
              <a:lnSpc>
                <a:spcPct val="100000"/>
              </a:lnSpc>
              <a:spcBef>
                <a:spcPts val="1050"/>
              </a:spcBef>
            </a:pP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$b=07647</a:t>
            </a:r>
            <a:endParaRPr sz="2400">
              <a:latin typeface="Arial"/>
              <a:cs typeface="Arial"/>
            </a:endParaRPr>
          </a:p>
          <a:p>
            <a:pPr marL="12700" marR="32384">
              <a:lnSpc>
                <a:spcPts val="2740"/>
              </a:lnSpc>
              <a:spcBef>
                <a:spcPts val="1245"/>
              </a:spcBef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liczba zmiennoprzecinkowa (ang. floating point numbers  albo skrótowo</a:t>
            </a:r>
            <a:r>
              <a:rPr dirty="0" sz="24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float)</a:t>
            </a:r>
            <a:endParaRPr sz="2400">
              <a:latin typeface="Arial"/>
              <a:cs typeface="Arial"/>
            </a:endParaRPr>
          </a:p>
          <a:p>
            <a:pPr marL="735330">
              <a:lnSpc>
                <a:spcPct val="100000"/>
              </a:lnSpc>
              <a:spcBef>
                <a:spcPts val="969"/>
              </a:spcBef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$a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1.234; $a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1.2e3;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$a =</a:t>
            </a:r>
            <a:r>
              <a:rPr dirty="0" sz="24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7E-10;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82759" y="6868159"/>
            <a:ext cx="204470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5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57500" y="220980"/>
            <a:ext cx="4895215" cy="55689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460750" algn="l"/>
              </a:tabLst>
            </a:pPr>
            <a:r>
              <a:rPr dirty="0" spc="-5"/>
              <a:t>Zmienne</a:t>
            </a:r>
            <a:r>
              <a:rPr dirty="0" spc="-10"/>
              <a:t> </a:t>
            </a:r>
            <a:r>
              <a:rPr dirty="0"/>
              <a:t>i</a:t>
            </a:r>
            <a:r>
              <a:rPr dirty="0" spc="-10"/>
              <a:t> </a:t>
            </a:r>
            <a:r>
              <a:rPr dirty="0" spc="-5"/>
              <a:t>typy	</a:t>
            </a:r>
            <a:r>
              <a:rPr dirty="0"/>
              <a:t>w</a:t>
            </a:r>
            <a:r>
              <a:rPr dirty="0" spc="-114"/>
              <a:t> </a:t>
            </a:r>
            <a:r>
              <a:rPr dirty="0"/>
              <a:t>PHP</a:t>
            </a:r>
          </a:p>
        </p:txBody>
      </p:sp>
      <p:sp>
        <p:nvSpPr>
          <p:cNvPr id="4" name="object 4"/>
          <p:cNvSpPr/>
          <p:nvPr/>
        </p:nvSpPr>
        <p:spPr>
          <a:xfrm>
            <a:off x="431800" y="934719"/>
            <a:ext cx="9359900" cy="54724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79500" y="6695440"/>
            <a:ext cx="7560309" cy="504190"/>
          </a:xfrm>
          <a:custGeom>
            <a:avLst/>
            <a:gdLst/>
            <a:ahLst/>
            <a:cxnLst/>
            <a:rect l="l" t="t" r="r" b="b"/>
            <a:pathLst>
              <a:path w="7560309" h="504190">
                <a:moveTo>
                  <a:pt x="7560309" y="0"/>
                </a:moveTo>
                <a:lnTo>
                  <a:pt x="0" y="0"/>
                </a:lnTo>
                <a:lnTo>
                  <a:pt x="0" y="504189"/>
                </a:lnTo>
                <a:lnTo>
                  <a:pt x="7560309" y="504189"/>
                </a:lnTo>
                <a:lnTo>
                  <a:pt x="7560309" y="0"/>
                </a:lnTo>
                <a:close/>
              </a:path>
            </a:pathLst>
          </a:custGeom>
          <a:solidFill>
            <a:srgbClr val="00FFFF">
              <a:alpha val="25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008380" y="6624319"/>
            <a:ext cx="7560309" cy="504190"/>
          </a:xfrm>
          <a:prstGeom prst="rect">
            <a:avLst/>
          </a:prstGeom>
        </p:spPr>
        <p:txBody>
          <a:bodyPr wrap="square" lIns="0" tIns="93980" rIns="0" bIns="0" rtlCol="0" vert="horz">
            <a:spAutoFit/>
          </a:bodyPr>
          <a:lstStyle/>
          <a:p>
            <a:pPr marL="160655">
              <a:lnSpc>
                <a:spcPct val="100000"/>
              </a:lnSpc>
              <a:spcBef>
                <a:spcPts val="740"/>
              </a:spcBef>
            </a:pP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Zmienną usuwamy poleceniem</a:t>
            </a:r>
            <a:r>
              <a:rPr dirty="0" sz="2400" spc="-35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unset($zmienna).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08380" y="6624319"/>
            <a:ext cx="7560309" cy="504190"/>
          </a:xfrm>
          <a:custGeom>
            <a:avLst/>
            <a:gdLst/>
            <a:ahLst/>
            <a:cxnLst/>
            <a:rect l="l" t="t" r="r" b="b"/>
            <a:pathLst>
              <a:path w="7560309" h="504190">
                <a:moveTo>
                  <a:pt x="7560310" y="0"/>
                </a:moveTo>
                <a:lnTo>
                  <a:pt x="0" y="0"/>
                </a:lnTo>
                <a:lnTo>
                  <a:pt x="0" y="504189"/>
                </a:lnTo>
                <a:lnTo>
                  <a:pt x="7560310" y="504189"/>
                </a:lnTo>
                <a:lnTo>
                  <a:pt x="7560310" y="0"/>
                </a:lnTo>
                <a:close/>
              </a:path>
            </a:pathLst>
          </a:custGeom>
          <a:solidFill>
            <a:srgbClr val="0101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085850" y="6645909"/>
            <a:ext cx="7081520" cy="37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Zmienną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usuwamy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poleceniem</a:t>
            </a:r>
            <a:r>
              <a:rPr dirty="0" sz="24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unset($zmienna).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82759" y="6868159"/>
            <a:ext cx="204470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5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24050">
              <a:lnSpc>
                <a:spcPct val="100000"/>
              </a:lnSpc>
            </a:pPr>
            <a:r>
              <a:rPr dirty="0" spc="-40"/>
              <a:t>Typy </a:t>
            </a:r>
            <a:r>
              <a:rPr dirty="0" spc="-5"/>
              <a:t>danych </a:t>
            </a:r>
            <a:r>
              <a:rPr dirty="0"/>
              <a:t>w</a:t>
            </a:r>
            <a:r>
              <a:rPr dirty="0" spc="-80"/>
              <a:t> </a:t>
            </a:r>
            <a:r>
              <a:rPr dirty="0"/>
              <a:t>PHP</a:t>
            </a:r>
          </a:p>
        </p:txBody>
      </p:sp>
      <p:sp>
        <p:nvSpPr>
          <p:cNvPr id="4" name="object 4"/>
          <p:cNvSpPr/>
          <p:nvPr/>
        </p:nvSpPr>
        <p:spPr>
          <a:xfrm>
            <a:off x="143510" y="1367789"/>
            <a:ext cx="9936480" cy="3888740"/>
          </a:xfrm>
          <a:custGeom>
            <a:avLst/>
            <a:gdLst/>
            <a:ahLst/>
            <a:cxnLst/>
            <a:rect l="l" t="t" r="r" b="b"/>
            <a:pathLst>
              <a:path w="9936480" h="3888740">
                <a:moveTo>
                  <a:pt x="9936480" y="0"/>
                </a:moveTo>
                <a:lnTo>
                  <a:pt x="0" y="0"/>
                </a:lnTo>
                <a:lnTo>
                  <a:pt x="0" y="3888740"/>
                </a:lnTo>
                <a:lnTo>
                  <a:pt x="9936480" y="3888740"/>
                </a:lnTo>
                <a:lnTo>
                  <a:pt x="9936480" y="0"/>
                </a:lnTo>
                <a:close/>
              </a:path>
            </a:pathLst>
          </a:custGeom>
          <a:solidFill>
            <a:srgbClr val="00FFFF">
              <a:alpha val="25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2389" y="1295400"/>
            <a:ext cx="9935210" cy="3888740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 marL="1014094" marR="5226050" indent="-853440">
              <a:lnSpc>
                <a:spcPts val="3920"/>
              </a:lnSpc>
              <a:spcBef>
                <a:spcPts val="10"/>
              </a:spcBef>
            </a:pPr>
            <a:r>
              <a:rPr dirty="0" baseline="29100" sz="1575" spc="330">
                <a:solidFill>
                  <a:srgbClr val="00FFFF"/>
                </a:solidFill>
                <a:latin typeface="Calibri"/>
                <a:cs typeface="Calibri"/>
              </a:rPr>
              <a:t>●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łańcuch znaków (string),  echo ’przykładowy</a:t>
            </a:r>
            <a:r>
              <a:rPr dirty="0" sz="2400" spc="-80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tekst’;</a:t>
            </a:r>
            <a:endParaRPr sz="2400">
              <a:latin typeface="Arial"/>
              <a:cs typeface="Arial"/>
            </a:endParaRPr>
          </a:p>
          <a:p>
            <a:pPr marL="161290">
              <a:lnSpc>
                <a:spcPct val="100000"/>
              </a:lnSpc>
              <a:spcBef>
                <a:spcPts val="745"/>
              </a:spcBef>
            </a:pPr>
            <a:r>
              <a:rPr dirty="0" baseline="29100" sz="1575" spc="330">
                <a:solidFill>
                  <a:srgbClr val="00FFFF"/>
                </a:solidFill>
                <a:latin typeface="Calibri"/>
                <a:cs typeface="Calibri"/>
              </a:rPr>
              <a:t>● 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tablica</a:t>
            </a:r>
            <a:r>
              <a:rPr dirty="0" sz="2400" spc="-140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(array)</a:t>
            </a:r>
            <a:endParaRPr sz="2400">
              <a:latin typeface="Arial"/>
              <a:cs typeface="Arial"/>
            </a:endParaRPr>
          </a:p>
          <a:p>
            <a:pPr marL="673100" marR="5099050" indent="86360">
              <a:lnSpc>
                <a:spcPts val="3929"/>
              </a:lnSpc>
              <a:spcBef>
                <a:spcPts val="295"/>
              </a:spcBef>
            </a:pP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$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t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a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bli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c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a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=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a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r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ra</a:t>
            </a:r>
            <a:r>
              <a:rPr dirty="0" sz="2400" spc="-25" b="1">
                <a:solidFill>
                  <a:srgbClr val="00FFFF"/>
                </a:solidFill>
                <a:latin typeface="Arial"/>
                <a:cs typeface="Arial"/>
              </a:rPr>
              <a:t>y</a:t>
            </a:r>
            <a:r>
              <a:rPr dirty="0" sz="2400" spc="5" b="1">
                <a:solidFill>
                  <a:srgbClr val="00FFFF"/>
                </a:solidFill>
                <a:latin typeface="Arial"/>
                <a:cs typeface="Arial"/>
              </a:rPr>
              <a:t>(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1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,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2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,3,’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c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o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s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’,5); 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echo</a:t>
            </a:r>
            <a:r>
              <a:rPr dirty="0" sz="2400" spc="-75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$tablica[0];</a:t>
            </a:r>
            <a:endParaRPr sz="2400">
              <a:latin typeface="Arial"/>
              <a:cs typeface="Arial"/>
            </a:endParaRPr>
          </a:p>
          <a:p>
            <a:pPr marL="161290">
              <a:lnSpc>
                <a:spcPct val="100000"/>
              </a:lnSpc>
              <a:spcBef>
                <a:spcPts val="740"/>
              </a:spcBef>
            </a:pPr>
            <a:r>
              <a:rPr dirty="0" baseline="29100" sz="1575" spc="330">
                <a:solidFill>
                  <a:srgbClr val="00FFFF"/>
                </a:solidFill>
                <a:latin typeface="Calibri"/>
                <a:cs typeface="Calibri"/>
              </a:rPr>
              <a:t>● 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obiekt</a:t>
            </a:r>
            <a:r>
              <a:rPr dirty="0" sz="2400" spc="-145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(object)</a:t>
            </a:r>
            <a:endParaRPr sz="2400">
              <a:latin typeface="Arial"/>
              <a:cs typeface="Arial"/>
            </a:endParaRPr>
          </a:p>
          <a:p>
            <a:pPr marL="377190" marR="933450" indent="-215900">
              <a:lnSpc>
                <a:spcPts val="2740"/>
              </a:lnSpc>
              <a:spcBef>
                <a:spcPts val="1245"/>
              </a:spcBef>
              <a:tabLst>
                <a:tab pos="2732405" algn="l"/>
              </a:tabLst>
            </a:pPr>
            <a:r>
              <a:rPr dirty="0" baseline="29100" sz="1575" spc="330">
                <a:solidFill>
                  <a:srgbClr val="00FFFF"/>
                </a:solidFill>
                <a:latin typeface="Calibri"/>
                <a:cs typeface="Calibri"/>
              </a:rPr>
              <a:t>●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identyfikator zasobów (resource) jest specjalną zmienną,  przechowującą	odnośnik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do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zewnętrznego źródła</a:t>
            </a:r>
            <a:r>
              <a:rPr dirty="0" sz="2400" spc="-25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zasobów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2389" y="1295400"/>
            <a:ext cx="9935210" cy="3888740"/>
          </a:xfrm>
          <a:custGeom>
            <a:avLst/>
            <a:gdLst/>
            <a:ahLst/>
            <a:cxnLst/>
            <a:rect l="l" t="t" r="r" b="b"/>
            <a:pathLst>
              <a:path w="9935210" h="3888740">
                <a:moveTo>
                  <a:pt x="9935210" y="0"/>
                </a:moveTo>
                <a:lnTo>
                  <a:pt x="0" y="0"/>
                </a:lnTo>
                <a:lnTo>
                  <a:pt x="0" y="3888740"/>
                </a:lnTo>
                <a:lnTo>
                  <a:pt x="9935210" y="3888740"/>
                </a:lnTo>
                <a:lnTo>
                  <a:pt x="9935210" y="0"/>
                </a:lnTo>
                <a:close/>
              </a:path>
            </a:pathLst>
          </a:custGeom>
          <a:solidFill>
            <a:srgbClr val="0101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49860" y="1422400"/>
            <a:ext cx="134620" cy="1809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220">
                <a:solidFill>
                  <a:srgbClr val="FFFFFF"/>
                </a:solidFill>
                <a:latin typeface="Calibri"/>
                <a:cs typeface="Calibri"/>
              </a:rPr>
              <a:t>●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9860" y="2419350"/>
            <a:ext cx="134620" cy="1809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220">
                <a:solidFill>
                  <a:srgbClr val="FFFFFF"/>
                </a:solidFill>
                <a:latin typeface="Calibri"/>
                <a:cs typeface="Calibri"/>
              </a:rPr>
              <a:t>●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9860" y="3915409"/>
            <a:ext cx="134620" cy="1809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220">
                <a:solidFill>
                  <a:srgbClr val="FFFFFF"/>
                </a:solidFill>
                <a:latin typeface="Calibri"/>
                <a:cs typeface="Calibri"/>
              </a:rPr>
              <a:t>●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9860" y="4413250"/>
            <a:ext cx="134620" cy="1809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220">
                <a:solidFill>
                  <a:srgbClr val="FFFFFF"/>
                </a:solidFill>
                <a:latin typeface="Calibri"/>
                <a:cs typeface="Calibri"/>
              </a:rPr>
              <a:t>●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5759" y="1186220"/>
            <a:ext cx="8641715" cy="3846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50240" marR="4296410" indent="-637540">
              <a:lnSpc>
                <a:spcPct val="136100"/>
              </a:lnSpc>
            </a:pP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łańcuch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znaków (string), 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echo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’przykładowy</a:t>
            </a:r>
            <a:r>
              <a:rPr dirty="0" sz="24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tekst’;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tablica</a:t>
            </a:r>
            <a:r>
              <a:rPr dirty="0" sz="24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(array)</a:t>
            </a:r>
            <a:endParaRPr sz="2400">
              <a:latin typeface="Arial"/>
              <a:cs typeface="Arial"/>
            </a:endParaRPr>
          </a:p>
          <a:p>
            <a:pPr marL="308610" marR="4171315" indent="85090">
              <a:lnSpc>
                <a:spcPct val="136100"/>
              </a:lnSpc>
              <a:spcBef>
                <a:spcPts val="10"/>
              </a:spcBef>
            </a:pP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$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ab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lic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rr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 spc="-25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,2,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,’c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os</a:t>
            </a:r>
            <a:r>
              <a:rPr dirty="0" sz="2400" spc="10" b="1">
                <a:solidFill>
                  <a:srgbClr val="FFFFFF"/>
                </a:solidFill>
                <a:latin typeface="Arial"/>
                <a:cs typeface="Arial"/>
              </a:rPr>
              <a:t>’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); 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echo</a:t>
            </a:r>
            <a:r>
              <a:rPr dirty="0" sz="24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$tablica[0];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obiekt</a:t>
            </a:r>
            <a:r>
              <a:rPr dirty="0" sz="24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(object)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ts val="2740"/>
              </a:lnSpc>
              <a:spcBef>
                <a:spcPts val="1245"/>
              </a:spcBef>
              <a:tabLst>
                <a:tab pos="2366645" algn="l"/>
              </a:tabLst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identyfikator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zasobów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(resource) jest specjalną zmienną,  przechowującą	odnośnik do zewnętrznego źródła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zasobów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82759" y="6868159"/>
            <a:ext cx="204470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5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798830">
              <a:lnSpc>
                <a:spcPct val="100000"/>
              </a:lnSpc>
            </a:pPr>
            <a:r>
              <a:rPr dirty="0" spc="-5"/>
              <a:t>Konwersja (rzutowanie)</a:t>
            </a:r>
            <a:r>
              <a:rPr dirty="0" spc="-60"/>
              <a:t> </a:t>
            </a:r>
            <a:r>
              <a:rPr dirty="0" spc="-10"/>
              <a:t>typów</a:t>
            </a:r>
          </a:p>
        </p:txBody>
      </p:sp>
      <p:sp>
        <p:nvSpPr>
          <p:cNvPr id="4" name="object 4"/>
          <p:cNvSpPr/>
          <p:nvPr/>
        </p:nvSpPr>
        <p:spPr>
          <a:xfrm>
            <a:off x="288290" y="1247139"/>
            <a:ext cx="9287510" cy="3216910"/>
          </a:xfrm>
          <a:custGeom>
            <a:avLst/>
            <a:gdLst/>
            <a:ahLst/>
            <a:cxnLst/>
            <a:rect l="l" t="t" r="r" b="b"/>
            <a:pathLst>
              <a:path w="9287510" h="3216910">
                <a:moveTo>
                  <a:pt x="9287510" y="0"/>
                </a:moveTo>
                <a:lnTo>
                  <a:pt x="0" y="0"/>
                </a:lnTo>
                <a:lnTo>
                  <a:pt x="0" y="3216910"/>
                </a:lnTo>
                <a:lnTo>
                  <a:pt x="9287510" y="3216910"/>
                </a:lnTo>
                <a:lnTo>
                  <a:pt x="9287510" y="0"/>
                </a:lnTo>
                <a:close/>
              </a:path>
            </a:pathLst>
          </a:custGeom>
          <a:solidFill>
            <a:srgbClr val="00FFFF">
              <a:alpha val="25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11760" rIns="0" bIns="0" rtlCol="0" vert="horz">
            <a:spAutoFit/>
          </a:bodyPr>
          <a:lstStyle/>
          <a:p>
            <a:pPr marL="162560" marR="38100">
              <a:lnSpc>
                <a:spcPct val="95000"/>
              </a:lnSpc>
              <a:spcBef>
                <a:spcPts val="880"/>
              </a:spcBef>
              <a:tabLst>
                <a:tab pos="6720205" algn="l"/>
              </a:tabLst>
            </a:pPr>
            <a:r>
              <a:rPr dirty="0" spc="-10"/>
              <a:t>PHP </a:t>
            </a:r>
            <a:r>
              <a:rPr dirty="0" spc="-5"/>
              <a:t>potrafi </a:t>
            </a:r>
            <a:r>
              <a:rPr dirty="0" spc="-10"/>
              <a:t>sam </a:t>
            </a:r>
            <a:r>
              <a:rPr dirty="0" spc="-5"/>
              <a:t>rozpoznać </a:t>
            </a:r>
            <a:r>
              <a:rPr dirty="0" spc="-10"/>
              <a:t>typ </a:t>
            </a:r>
            <a:r>
              <a:rPr dirty="0" spc="-5"/>
              <a:t>informacji </a:t>
            </a:r>
            <a:r>
              <a:rPr dirty="0" spc="-10"/>
              <a:t>przypisanej </a:t>
            </a:r>
            <a:r>
              <a:rPr dirty="0" spc="-5"/>
              <a:t>do  zmiennej oraz </a:t>
            </a:r>
            <a:r>
              <a:rPr dirty="0" spc="-10"/>
              <a:t>automatycznie </a:t>
            </a:r>
            <a:r>
              <a:rPr dirty="0"/>
              <a:t>konwertować go w </a:t>
            </a:r>
            <a:r>
              <a:rPr dirty="0" spc="-5"/>
              <a:t>zależności </a:t>
            </a:r>
            <a:r>
              <a:rPr dirty="0"/>
              <a:t>od  </a:t>
            </a:r>
            <a:r>
              <a:rPr dirty="0" spc="-5"/>
              <a:t>potrzeb. Przykładowo liczby </a:t>
            </a:r>
            <a:r>
              <a:rPr dirty="0"/>
              <a:t>ułamkowe </a:t>
            </a:r>
            <a:r>
              <a:rPr dirty="0" spc="-10"/>
              <a:t>użyte </a:t>
            </a:r>
            <a:r>
              <a:rPr dirty="0" spc="-5"/>
              <a:t>tam, gdzie  potrzeba całkowitych, są zaokrąglane </a:t>
            </a:r>
            <a:r>
              <a:rPr dirty="0"/>
              <a:t>w </a:t>
            </a:r>
            <a:r>
              <a:rPr dirty="0" spc="-5"/>
              <a:t>górę do liczby  </a:t>
            </a:r>
            <a:r>
              <a:rPr dirty="0"/>
              <a:t>całkowitej. </a:t>
            </a:r>
            <a:r>
              <a:rPr dirty="0" spc="-15"/>
              <a:t>Wartości </a:t>
            </a:r>
            <a:r>
              <a:rPr dirty="0" spc="-5"/>
              <a:t>logiczne mogą </a:t>
            </a:r>
            <a:r>
              <a:rPr dirty="0" spc="-15"/>
              <a:t>być </a:t>
            </a:r>
            <a:r>
              <a:rPr dirty="0" spc="-5"/>
              <a:t>reprezentowane  </a:t>
            </a:r>
            <a:r>
              <a:rPr dirty="0" spc="-10"/>
              <a:t>cyframi </a:t>
            </a:r>
            <a:r>
              <a:rPr dirty="0"/>
              <a:t>0 </a:t>
            </a:r>
            <a:r>
              <a:rPr dirty="0" spc="-25"/>
              <a:t>(FALSE) </a:t>
            </a:r>
            <a:r>
              <a:rPr dirty="0" spc="-5"/>
              <a:t>oraz </a:t>
            </a:r>
            <a:r>
              <a:rPr dirty="0"/>
              <a:t>1 </a:t>
            </a:r>
            <a:r>
              <a:rPr dirty="0" spc="-5"/>
              <a:t>(TRUE). Ciągi </a:t>
            </a:r>
            <a:r>
              <a:rPr dirty="0"/>
              <a:t>tekstowe </a:t>
            </a:r>
            <a:r>
              <a:rPr dirty="0" spc="-5"/>
              <a:t>mogą </a:t>
            </a:r>
            <a:r>
              <a:rPr dirty="0" spc="-15"/>
              <a:t>być  </a:t>
            </a:r>
            <a:r>
              <a:rPr dirty="0"/>
              <a:t>konwertowane do </a:t>
            </a:r>
            <a:r>
              <a:rPr dirty="0" spc="-5"/>
              <a:t>liczb, jeżeli</a:t>
            </a:r>
            <a:r>
              <a:rPr dirty="0" spc="25"/>
              <a:t> </a:t>
            </a:r>
            <a:r>
              <a:rPr dirty="0"/>
              <a:t>pierwszy</a:t>
            </a:r>
            <a:r>
              <a:rPr dirty="0" spc="-20"/>
              <a:t> </a:t>
            </a:r>
            <a:r>
              <a:rPr dirty="0" spc="-5"/>
              <a:t>znak	(pomijając  </a:t>
            </a:r>
            <a:r>
              <a:rPr dirty="0"/>
              <a:t>wiodące </a:t>
            </a:r>
            <a:r>
              <a:rPr dirty="0" spc="-5"/>
              <a:t>białe znaki) jest </a:t>
            </a:r>
            <a:r>
              <a:rPr dirty="0" spc="-10"/>
              <a:t>cyfrą. </a:t>
            </a:r>
            <a:r>
              <a:rPr dirty="0"/>
              <a:t>W </a:t>
            </a:r>
            <a:r>
              <a:rPr dirty="0" spc="-5"/>
              <a:t>przeciwnym </a:t>
            </a:r>
            <a:r>
              <a:rPr dirty="0" spc="-10"/>
              <a:t>przypadku PHP  </a:t>
            </a:r>
            <a:r>
              <a:rPr dirty="0" spc="-5"/>
              <a:t>dobiera </a:t>
            </a:r>
            <a:r>
              <a:rPr dirty="0"/>
              <a:t>wartość</a:t>
            </a:r>
            <a:r>
              <a:rPr dirty="0" spc="-90"/>
              <a:t> </a:t>
            </a:r>
            <a:r>
              <a:rPr dirty="0" spc="-5"/>
              <a:t>0.</a:t>
            </a:r>
          </a:p>
        </p:txBody>
      </p:sp>
      <p:sp>
        <p:nvSpPr>
          <p:cNvPr id="6" name="object 6"/>
          <p:cNvSpPr/>
          <p:nvPr/>
        </p:nvSpPr>
        <p:spPr>
          <a:xfrm>
            <a:off x="215900" y="1174750"/>
            <a:ext cx="9287510" cy="3216910"/>
          </a:xfrm>
          <a:custGeom>
            <a:avLst/>
            <a:gdLst/>
            <a:ahLst/>
            <a:cxnLst/>
            <a:rect l="l" t="t" r="r" b="b"/>
            <a:pathLst>
              <a:path w="9287510" h="3216910">
                <a:moveTo>
                  <a:pt x="9287510" y="0"/>
                </a:moveTo>
                <a:lnTo>
                  <a:pt x="0" y="0"/>
                </a:lnTo>
                <a:lnTo>
                  <a:pt x="0" y="3216910"/>
                </a:lnTo>
                <a:lnTo>
                  <a:pt x="9287510" y="3216910"/>
                </a:lnTo>
                <a:lnTo>
                  <a:pt x="9287510" y="0"/>
                </a:lnTo>
                <a:close/>
              </a:path>
            </a:pathLst>
          </a:custGeom>
          <a:solidFill>
            <a:srgbClr val="0101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73250" y="4968240"/>
            <a:ext cx="5471159" cy="1257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93370" y="1215897"/>
            <a:ext cx="9103995" cy="3711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95000"/>
              </a:lnSpc>
              <a:tabLst>
                <a:tab pos="6570345" algn="l"/>
              </a:tabLst>
            </a:pP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PHP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potrafi sam rozpoznać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typ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informacji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przypisanej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do 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zmiennej oraz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automatycznie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konwertować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go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w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zależności od  potrzeb. Przykładowo liczby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ułamkowe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użyte tam, gdzie  potrzeba całkowitych, są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zaokrąglane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w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górę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do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liczby 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całkowitej. </a:t>
            </a: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Wartości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logiczne mogą 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być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reprezentowane 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cyframi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0 </a:t>
            </a:r>
            <a:r>
              <a:rPr dirty="0" sz="2400" spc="-25" b="1">
                <a:solidFill>
                  <a:srgbClr val="FFFFFF"/>
                </a:solidFill>
                <a:latin typeface="Arial"/>
                <a:cs typeface="Arial"/>
              </a:rPr>
              <a:t>(FALSE)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oraz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1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(TRUE). Ciągi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tekstowe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mogą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być 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konwertowane do liczb, jeżeli</a:t>
            </a:r>
            <a:r>
              <a:rPr dirty="0" sz="2400" spc="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pierwszy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 znak	(pomijając 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wiodące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białe znaki) jest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cyfrą.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W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przeciwnym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przypadku PHP 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dobiera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wartość</a:t>
            </a:r>
            <a:r>
              <a:rPr dirty="0" sz="24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0.</a:t>
            </a:r>
            <a:endParaRPr sz="2400">
              <a:latin typeface="Arial"/>
              <a:cs typeface="Arial"/>
            </a:endParaRPr>
          </a:p>
          <a:p>
            <a:pPr marL="960119">
              <a:lnSpc>
                <a:spcPct val="100000"/>
              </a:lnSpc>
              <a:spcBef>
                <a:spcPts val="1650"/>
              </a:spcBef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Możemy sami wymusić konwersję</a:t>
            </a:r>
            <a:r>
              <a:rPr dirty="0" sz="24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typów: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769" y="6352540"/>
            <a:ext cx="9921240" cy="1115060"/>
          </a:xfrm>
          <a:custGeom>
            <a:avLst/>
            <a:gdLst/>
            <a:ahLst/>
            <a:cxnLst/>
            <a:rect l="l" t="t" r="r" b="b"/>
            <a:pathLst>
              <a:path w="9921240" h="1115059">
                <a:moveTo>
                  <a:pt x="9867900" y="0"/>
                </a:moveTo>
                <a:lnTo>
                  <a:pt x="53340" y="0"/>
                </a:lnTo>
                <a:lnTo>
                  <a:pt x="32146" y="4226"/>
                </a:lnTo>
                <a:lnTo>
                  <a:pt x="15240" y="15716"/>
                </a:lnTo>
                <a:lnTo>
                  <a:pt x="4048" y="32682"/>
                </a:lnTo>
                <a:lnTo>
                  <a:pt x="0" y="53340"/>
                </a:lnTo>
                <a:lnTo>
                  <a:pt x="0" y="1062990"/>
                </a:lnTo>
                <a:lnTo>
                  <a:pt x="4048" y="1083448"/>
                </a:lnTo>
                <a:lnTo>
                  <a:pt x="15240" y="1099978"/>
                </a:lnTo>
                <a:lnTo>
                  <a:pt x="32146" y="1111031"/>
                </a:lnTo>
                <a:lnTo>
                  <a:pt x="53340" y="1115060"/>
                </a:lnTo>
                <a:lnTo>
                  <a:pt x="9867900" y="1115060"/>
                </a:lnTo>
                <a:lnTo>
                  <a:pt x="9889093" y="1111031"/>
                </a:lnTo>
                <a:lnTo>
                  <a:pt x="9905999" y="1099978"/>
                </a:lnTo>
                <a:lnTo>
                  <a:pt x="9917191" y="1083448"/>
                </a:lnTo>
                <a:lnTo>
                  <a:pt x="9921240" y="1062990"/>
                </a:lnTo>
                <a:lnTo>
                  <a:pt x="9921240" y="53340"/>
                </a:lnTo>
                <a:lnTo>
                  <a:pt x="9917191" y="32682"/>
                </a:lnTo>
                <a:lnTo>
                  <a:pt x="9905999" y="15716"/>
                </a:lnTo>
                <a:lnTo>
                  <a:pt x="9889093" y="4226"/>
                </a:lnTo>
                <a:lnTo>
                  <a:pt x="9867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42239" y="6399784"/>
            <a:ext cx="9708515" cy="515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2010"/>
              </a:lnSpc>
            </a:pPr>
            <a:r>
              <a:rPr dirty="0" sz="1800">
                <a:solidFill>
                  <a:srgbClr val="00007F"/>
                </a:solidFill>
                <a:latin typeface="Arial"/>
                <a:cs typeface="Arial"/>
              </a:rPr>
              <a:t>W </a:t>
            </a:r>
            <a:r>
              <a:rPr dirty="0" sz="1800" spc="-10">
                <a:solidFill>
                  <a:srgbClr val="00007F"/>
                </a:solidFill>
                <a:latin typeface="Arial"/>
                <a:cs typeface="Arial"/>
              </a:rPr>
              <a:t>nawiasie </a:t>
            </a:r>
            <a:r>
              <a:rPr dirty="0" sz="1800" spc="-5">
                <a:solidFill>
                  <a:srgbClr val="00007F"/>
                </a:solidFill>
                <a:latin typeface="Arial"/>
                <a:cs typeface="Arial"/>
              </a:rPr>
              <a:t>przed </a:t>
            </a:r>
            <a:r>
              <a:rPr dirty="0" sz="1800" spc="-10">
                <a:solidFill>
                  <a:srgbClr val="00007F"/>
                </a:solidFill>
                <a:latin typeface="Arial"/>
                <a:cs typeface="Arial"/>
              </a:rPr>
              <a:t>wartością </a:t>
            </a:r>
            <a:r>
              <a:rPr dirty="0" sz="1800" spc="-5">
                <a:solidFill>
                  <a:srgbClr val="00007F"/>
                </a:solidFill>
                <a:latin typeface="Arial"/>
                <a:cs typeface="Arial"/>
              </a:rPr>
              <a:t>piszemy </a:t>
            </a:r>
            <a:r>
              <a:rPr dirty="0" sz="1800" spc="-10">
                <a:solidFill>
                  <a:srgbClr val="00007F"/>
                </a:solidFill>
                <a:latin typeface="Arial"/>
                <a:cs typeface="Arial"/>
              </a:rPr>
              <a:t>angielską </a:t>
            </a:r>
            <a:r>
              <a:rPr dirty="0" sz="1800" spc="-15">
                <a:solidFill>
                  <a:srgbClr val="00007F"/>
                </a:solidFill>
                <a:latin typeface="Arial"/>
                <a:cs typeface="Arial"/>
              </a:rPr>
              <a:t>nazwę </a:t>
            </a:r>
            <a:r>
              <a:rPr dirty="0" sz="1800" spc="-10">
                <a:solidFill>
                  <a:srgbClr val="00007F"/>
                </a:solidFill>
                <a:latin typeface="Arial"/>
                <a:cs typeface="Arial"/>
              </a:rPr>
              <a:t>typu: </a:t>
            </a:r>
            <a:r>
              <a:rPr dirty="0" sz="1800" spc="-20">
                <a:solidFill>
                  <a:srgbClr val="00007F"/>
                </a:solidFill>
                <a:latin typeface="Arial"/>
                <a:cs typeface="Arial"/>
              </a:rPr>
              <a:t>integer, </a:t>
            </a:r>
            <a:r>
              <a:rPr dirty="0" sz="1800" spc="-5">
                <a:solidFill>
                  <a:srgbClr val="00007F"/>
                </a:solidFill>
                <a:latin typeface="Arial"/>
                <a:cs typeface="Arial"/>
              </a:rPr>
              <a:t>int, string, </a:t>
            </a:r>
            <a:r>
              <a:rPr dirty="0" sz="1800" spc="-10">
                <a:solidFill>
                  <a:srgbClr val="00007F"/>
                </a:solidFill>
                <a:latin typeface="Arial"/>
                <a:cs typeface="Arial"/>
              </a:rPr>
              <a:t>boolean, </a:t>
            </a:r>
            <a:r>
              <a:rPr dirty="0" sz="1800" spc="-5">
                <a:solidFill>
                  <a:srgbClr val="00007F"/>
                </a:solidFill>
                <a:latin typeface="Arial"/>
                <a:cs typeface="Arial"/>
              </a:rPr>
              <a:t>float,  </a:t>
            </a:r>
            <a:r>
              <a:rPr dirty="0" sz="1800" spc="-10">
                <a:solidFill>
                  <a:srgbClr val="00007F"/>
                </a:solidFill>
                <a:latin typeface="Arial"/>
                <a:cs typeface="Arial"/>
              </a:rPr>
              <a:t>double. </a:t>
            </a:r>
            <a:r>
              <a:rPr dirty="0" sz="1800" spc="-5">
                <a:solidFill>
                  <a:srgbClr val="00007F"/>
                </a:solidFill>
                <a:latin typeface="Arial"/>
                <a:cs typeface="Arial"/>
              </a:rPr>
              <a:t>Nie </a:t>
            </a:r>
            <a:r>
              <a:rPr dirty="0" sz="1800" spc="-10">
                <a:solidFill>
                  <a:srgbClr val="00007F"/>
                </a:solidFill>
                <a:latin typeface="Arial"/>
                <a:cs typeface="Arial"/>
              </a:rPr>
              <a:t>należy stosować jakiejkolwiek konwersji typów </a:t>
            </a:r>
            <a:r>
              <a:rPr dirty="0" sz="1800" spc="-5">
                <a:solidFill>
                  <a:srgbClr val="00007F"/>
                </a:solidFill>
                <a:latin typeface="Arial"/>
                <a:cs typeface="Arial"/>
              </a:rPr>
              <a:t>złożonych: tablic, </a:t>
            </a:r>
            <a:r>
              <a:rPr dirty="0" sz="1800" spc="-20">
                <a:solidFill>
                  <a:srgbClr val="00007F"/>
                </a:solidFill>
                <a:latin typeface="Arial"/>
                <a:cs typeface="Arial"/>
              </a:rPr>
              <a:t>obiektów,</a:t>
            </a:r>
            <a:r>
              <a:rPr dirty="0" sz="1800" spc="25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0007F"/>
                </a:solidFill>
                <a:latin typeface="Arial"/>
                <a:cs typeface="Arial"/>
              </a:rPr>
              <a:t>zasobów,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2239" y="6910578"/>
            <a:ext cx="8849995" cy="5181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2020"/>
              </a:lnSpc>
            </a:pPr>
            <a:r>
              <a:rPr dirty="0" sz="1800" spc="-15">
                <a:solidFill>
                  <a:srgbClr val="00007F"/>
                </a:solidFill>
                <a:latin typeface="Arial"/>
                <a:cs typeface="Arial"/>
              </a:rPr>
              <a:t>gdyż </a:t>
            </a:r>
            <a:r>
              <a:rPr dirty="0" sz="1800">
                <a:solidFill>
                  <a:srgbClr val="00007F"/>
                </a:solidFill>
                <a:latin typeface="Arial"/>
                <a:cs typeface="Arial"/>
              </a:rPr>
              <a:t>w </a:t>
            </a:r>
            <a:r>
              <a:rPr dirty="0" sz="1800" spc="-10">
                <a:solidFill>
                  <a:srgbClr val="00007F"/>
                </a:solidFill>
                <a:latin typeface="Arial"/>
                <a:cs typeface="Arial"/>
              </a:rPr>
              <a:t>każdym </a:t>
            </a:r>
            <a:r>
              <a:rPr dirty="0" sz="1800">
                <a:solidFill>
                  <a:srgbClr val="00007F"/>
                </a:solidFill>
                <a:latin typeface="Arial"/>
                <a:cs typeface="Arial"/>
              </a:rPr>
              <a:t>z </a:t>
            </a:r>
            <a:r>
              <a:rPr dirty="0" sz="1800" spc="-10">
                <a:solidFill>
                  <a:srgbClr val="00007F"/>
                </a:solidFill>
                <a:latin typeface="Arial"/>
                <a:cs typeface="Arial"/>
              </a:rPr>
              <a:t>tych przypadków </a:t>
            </a:r>
            <a:r>
              <a:rPr dirty="0" sz="1800" spc="-5">
                <a:solidFill>
                  <a:srgbClr val="00007F"/>
                </a:solidFill>
                <a:latin typeface="Arial"/>
                <a:cs typeface="Arial"/>
              </a:rPr>
              <a:t>informacje zostają </a:t>
            </a:r>
            <a:r>
              <a:rPr dirty="0" sz="1800" spc="-10">
                <a:solidFill>
                  <a:srgbClr val="00007F"/>
                </a:solidFill>
                <a:latin typeface="Arial"/>
                <a:cs typeface="Arial"/>
              </a:rPr>
              <a:t>całkowicie utracone; </a:t>
            </a:r>
            <a:r>
              <a:rPr dirty="0" sz="1800" spc="-5">
                <a:solidFill>
                  <a:srgbClr val="00007F"/>
                </a:solidFill>
                <a:latin typeface="Arial"/>
                <a:cs typeface="Arial"/>
              </a:rPr>
              <a:t>zamiast </a:t>
            </a:r>
            <a:r>
              <a:rPr dirty="0" sz="1800" spc="-10">
                <a:solidFill>
                  <a:srgbClr val="00007F"/>
                </a:solidFill>
                <a:latin typeface="Arial"/>
                <a:cs typeface="Arial"/>
              </a:rPr>
              <a:t>nich  zwracana </a:t>
            </a:r>
            <a:r>
              <a:rPr dirty="0" sz="1800" spc="-5">
                <a:solidFill>
                  <a:srgbClr val="00007F"/>
                </a:solidFill>
                <a:latin typeface="Arial"/>
                <a:cs typeface="Arial"/>
              </a:rPr>
              <a:t>jest </a:t>
            </a:r>
            <a:r>
              <a:rPr dirty="0" sz="1800" spc="-15">
                <a:solidFill>
                  <a:srgbClr val="00007F"/>
                </a:solidFill>
                <a:latin typeface="Arial"/>
                <a:cs typeface="Arial"/>
              </a:rPr>
              <a:t>nazwa </a:t>
            </a:r>
            <a:r>
              <a:rPr dirty="0" sz="1800" spc="-10">
                <a:solidFill>
                  <a:srgbClr val="00007F"/>
                </a:solidFill>
                <a:latin typeface="Arial"/>
                <a:cs typeface="Arial"/>
              </a:rPr>
              <a:t>typu</a:t>
            </a:r>
            <a:r>
              <a:rPr dirty="0" sz="1800" spc="-5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007F"/>
                </a:solidFill>
                <a:latin typeface="Arial"/>
                <a:cs typeface="Arial"/>
              </a:rPr>
              <a:t>złożonego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9100" y="13461"/>
            <a:ext cx="7231380" cy="102108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217420" marR="5080" indent="-2204720">
              <a:lnSpc>
                <a:spcPts val="4029"/>
              </a:lnSpc>
            </a:pPr>
            <a:r>
              <a:rPr dirty="0" spc="-10"/>
              <a:t>Inny </a:t>
            </a:r>
            <a:r>
              <a:rPr dirty="0" spc="-5"/>
              <a:t>przykład umieszczania </a:t>
            </a:r>
            <a:r>
              <a:rPr dirty="0" spc="-10"/>
              <a:t>kodu  </a:t>
            </a:r>
            <a:r>
              <a:rPr dirty="0" spc="-5" i="1"/>
              <a:t>PHP </a:t>
            </a:r>
            <a:r>
              <a:rPr dirty="0" i="1"/>
              <a:t>w</a:t>
            </a:r>
            <a:r>
              <a:rPr dirty="0" spc="-235" i="1"/>
              <a:t> </a:t>
            </a:r>
            <a:r>
              <a:rPr dirty="0" spc="-5" i="1"/>
              <a:t>HTML</a:t>
            </a:r>
          </a:p>
        </p:txBody>
      </p:sp>
      <p:sp>
        <p:nvSpPr>
          <p:cNvPr id="3" name="object 3"/>
          <p:cNvSpPr/>
          <p:nvPr/>
        </p:nvSpPr>
        <p:spPr>
          <a:xfrm>
            <a:off x="792480" y="1440180"/>
            <a:ext cx="7556500" cy="57264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05"/>
              </a:lnSpc>
            </a:pPr>
            <a:r>
              <a:rPr dirty="0"/>
              <a:t>2</a:t>
            </a:r>
            <a:r>
              <a:rPr dirty="0"/>
              <a:t>9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6850" y="1583689"/>
            <a:ext cx="9810750" cy="5904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algn="r" marR="426084">
              <a:lnSpc>
                <a:spcPct val="100000"/>
              </a:lnSpc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6850" y="1583689"/>
            <a:ext cx="9810750" cy="5904230"/>
          </a:xfrm>
          <a:custGeom>
            <a:avLst/>
            <a:gdLst/>
            <a:ahLst/>
            <a:cxnLst/>
            <a:rect l="l" t="t" r="r" b="b"/>
            <a:pathLst>
              <a:path w="9810750" h="5904230">
                <a:moveTo>
                  <a:pt x="9810750" y="0"/>
                </a:moveTo>
                <a:lnTo>
                  <a:pt x="0" y="0"/>
                </a:lnTo>
                <a:lnTo>
                  <a:pt x="0" y="5904230"/>
                </a:lnTo>
                <a:lnTo>
                  <a:pt x="9810750" y="5904230"/>
                </a:lnTo>
                <a:lnTo>
                  <a:pt x="9810750" y="0"/>
                </a:lnTo>
                <a:close/>
              </a:path>
            </a:pathLst>
          </a:custGeom>
          <a:solidFill>
            <a:srgbClr val="00FFFF">
              <a:alpha val="25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25729" y="1512569"/>
            <a:ext cx="9810750" cy="5902960"/>
          </a:xfrm>
          <a:prstGeom prst="rect">
            <a:avLst/>
          </a:prstGeom>
        </p:spPr>
        <p:txBody>
          <a:bodyPr wrap="square" lIns="0" tIns="121285" rIns="0" bIns="0" rtlCol="0" vert="horz">
            <a:spAutoFit/>
          </a:bodyPr>
          <a:lstStyle/>
          <a:p>
            <a:pPr marL="161290" marR="1067435">
              <a:lnSpc>
                <a:spcPts val="2730"/>
              </a:lnSpc>
              <a:spcBef>
                <a:spcPts val="955"/>
              </a:spcBef>
            </a:pPr>
            <a:r>
              <a:rPr dirty="0" sz="2400" spc="-90" b="1">
                <a:solidFill>
                  <a:srgbClr val="00FFFF"/>
                </a:solidFill>
                <a:latin typeface="Arial"/>
                <a:cs typeface="Arial"/>
              </a:rPr>
              <a:t>Te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trzy komponenty można zainstalować własnoręcznie lub  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skorzystać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z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gotowych</a:t>
            </a:r>
            <a:r>
              <a:rPr dirty="0" sz="2400" spc="-45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pakietów.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150">
              <a:latin typeface="Times New Roman"/>
              <a:cs typeface="Times New Roman"/>
            </a:endParaRPr>
          </a:p>
          <a:p>
            <a:pPr marL="161290">
              <a:lnSpc>
                <a:spcPct val="100000"/>
              </a:lnSpc>
            </a:pP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Do 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nauki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programowania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w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PHP 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wykorzystamy </a:t>
            </a:r>
            <a:r>
              <a:rPr dirty="0" sz="2400" spc="-15" b="1">
                <a:solidFill>
                  <a:srgbClr val="00FFFF"/>
                </a:solidFill>
                <a:latin typeface="Arial"/>
                <a:cs typeface="Arial"/>
              </a:rPr>
              <a:t>WebServ</a:t>
            </a:r>
            <a:r>
              <a:rPr dirty="0" sz="2400" spc="25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2.1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5729" y="1512569"/>
            <a:ext cx="9810750" cy="5902960"/>
          </a:xfrm>
          <a:custGeom>
            <a:avLst/>
            <a:gdLst/>
            <a:ahLst/>
            <a:cxnLst/>
            <a:rect l="l" t="t" r="r" b="b"/>
            <a:pathLst>
              <a:path w="9810750" h="5902959">
                <a:moveTo>
                  <a:pt x="9810750" y="0"/>
                </a:moveTo>
                <a:lnTo>
                  <a:pt x="0" y="0"/>
                </a:lnTo>
                <a:lnTo>
                  <a:pt x="0" y="5902959"/>
                </a:lnTo>
                <a:lnTo>
                  <a:pt x="9810750" y="5902959"/>
                </a:lnTo>
                <a:lnTo>
                  <a:pt x="9810750" y="0"/>
                </a:lnTo>
                <a:close/>
              </a:path>
            </a:pathLst>
          </a:custGeom>
          <a:solidFill>
            <a:srgbClr val="0101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03200" y="1561591"/>
            <a:ext cx="8599805" cy="6946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2730"/>
              </a:lnSpc>
            </a:pPr>
            <a:r>
              <a:rPr dirty="0" sz="2400" spc="-95" b="1">
                <a:solidFill>
                  <a:srgbClr val="FFFFFF"/>
                </a:solidFill>
                <a:latin typeface="Arial"/>
                <a:cs typeface="Arial"/>
              </a:rPr>
              <a:t>Te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trzy komponenty można zainstalować własnoręcznie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lub 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skorzystać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z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gotowych 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pakietów.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3200" y="5869940"/>
            <a:ext cx="8745855" cy="37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Do nauki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programowania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w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PHP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wykorzystamy 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WebServ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2.1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411729" y="333502"/>
            <a:ext cx="5149850" cy="102108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0" marR="5080" indent="-368300">
              <a:lnSpc>
                <a:spcPts val="4029"/>
              </a:lnSpc>
            </a:pPr>
            <a:r>
              <a:rPr dirty="0" spc="-5"/>
              <a:t>Programowanie </a:t>
            </a:r>
            <a:r>
              <a:rPr dirty="0"/>
              <a:t>w</a:t>
            </a:r>
            <a:r>
              <a:rPr dirty="0" spc="-110"/>
              <a:t> </a:t>
            </a:r>
            <a:r>
              <a:rPr dirty="0" spc="-5"/>
              <a:t>PHP-  </a:t>
            </a:r>
            <a:r>
              <a:rPr dirty="0" spc="-10" i="1"/>
              <a:t>potrzebne</a:t>
            </a:r>
            <a:r>
              <a:rPr dirty="0" spc="-60" i="1"/>
              <a:t> </a:t>
            </a:r>
            <a:r>
              <a:rPr dirty="0" spc="-5" i="1"/>
              <a:t>narzędzia</a:t>
            </a:r>
          </a:p>
        </p:txBody>
      </p:sp>
      <p:sp>
        <p:nvSpPr>
          <p:cNvPr id="9" name="object 9"/>
          <p:cNvSpPr/>
          <p:nvPr/>
        </p:nvSpPr>
        <p:spPr>
          <a:xfrm>
            <a:off x="0" y="2661920"/>
            <a:ext cx="10079990" cy="25933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03370" y="4323079"/>
            <a:ext cx="3745229" cy="575310"/>
          </a:xfrm>
          <a:custGeom>
            <a:avLst/>
            <a:gdLst/>
            <a:ahLst/>
            <a:cxnLst/>
            <a:rect l="l" t="t" r="r" b="b"/>
            <a:pathLst>
              <a:path w="3745229" h="575310">
                <a:moveTo>
                  <a:pt x="3745229" y="0"/>
                </a:moveTo>
                <a:lnTo>
                  <a:pt x="0" y="0"/>
                </a:lnTo>
                <a:lnTo>
                  <a:pt x="0" y="575310"/>
                </a:lnTo>
                <a:lnTo>
                  <a:pt x="3745229" y="575310"/>
                </a:lnTo>
                <a:lnTo>
                  <a:pt x="3745229" y="0"/>
                </a:lnTo>
                <a:close/>
              </a:path>
            </a:pathLst>
          </a:custGeom>
          <a:solidFill>
            <a:srgbClr val="CEE6F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103370" y="4323079"/>
            <a:ext cx="3745229" cy="575310"/>
          </a:xfrm>
          <a:custGeom>
            <a:avLst/>
            <a:gdLst/>
            <a:ahLst/>
            <a:cxnLst/>
            <a:rect l="l" t="t" r="r" b="b"/>
            <a:pathLst>
              <a:path w="3745229" h="575310">
                <a:moveTo>
                  <a:pt x="1873250" y="575310"/>
                </a:moveTo>
                <a:lnTo>
                  <a:pt x="0" y="575310"/>
                </a:lnTo>
                <a:lnTo>
                  <a:pt x="0" y="0"/>
                </a:lnTo>
                <a:lnTo>
                  <a:pt x="3745229" y="0"/>
                </a:lnTo>
                <a:lnTo>
                  <a:pt x="3745229" y="575310"/>
                </a:lnTo>
                <a:lnTo>
                  <a:pt x="1873250" y="575310"/>
                </a:lnTo>
                <a:close/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103370" y="4323079"/>
            <a:ext cx="3745229" cy="575310"/>
          </a:xfrm>
          <a:prstGeom prst="rect">
            <a:avLst/>
          </a:prstGeom>
        </p:spPr>
        <p:txBody>
          <a:bodyPr wrap="square" lIns="0" tIns="137160" rIns="0" bIns="0" rtlCol="0" vert="horz">
            <a:spAutoFit/>
          </a:bodyPr>
          <a:lstStyle/>
          <a:p>
            <a:pPr marL="553085">
              <a:lnSpc>
                <a:spcPct val="100000"/>
              </a:lnSpc>
              <a:spcBef>
                <a:spcPts val="1080"/>
              </a:spcBef>
            </a:pPr>
            <a:r>
              <a:rPr dirty="0" sz="1800" spc="-10">
                <a:solidFill>
                  <a:srgbClr val="00007F"/>
                </a:solidFill>
                <a:latin typeface="Arial"/>
                <a:cs typeface="Arial"/>
              </a:rPr>
              <a:t>Wymaga</a:t>
            </a:r>
            <a:r>
              <a:rPr dirty="0" sz="1800" spc="-7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007F"/>
                </a:solidFill>
                <a:latin typeface="Arial"/>
                <a:cs typeface="Arial"/>
              </a:rPr>
              <a:t>VISUALSTUDIO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884679" y="4536440"/>
            <a:ext cx="2291080" cy="336550"/>
          </a:xfrm>
          <a:custGeom>
            <a:avLst/>
            <a:gdLst/>
            <a:ahLst/>
            <a:cxnLst/>
            <a:rect l="l" t="t" r="r" b="b"/>
            <a:pathLst>
              <a:path w="2291079" h="336550">
                <a:moveTo>
                  <a:pt x="2291080" y="0"/>
                </a:moveTo>
                <a:lnTo>
                  <a:pt x="0" y="336550"/>
                </a:lnTo>
              </a:path>
            </a:pathLst>
          </a:custGeom>
          <a:ln w="3594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731010" y="4818379"/>
            <a:ext cx="168910" cy="107950"/>
          </a:xfrm>
          <a:custGeom>
            <a:avLst/>
            <a:gdLst/>
            <a:ahLst/>
            <a:cxnLst/>
            <a:rect l="l" t="t" r="r" b="b"/>
            <a:pathLst>
              <a:path w="168910" h="107950">
                <a:moveTo>
                  <a:pt x="152400" y="0"/>
                </a:moveTo>
                <a:lnTo>
                  <a:pt x="0" y="77470"/>
                </a:lnTo>
                <a:lnTo>
                  <a:pt x="168909" y="107950"/>
                </a:lnTo>
                <a:lnTo>
                  <a:pt x="152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9097" rIns="0" bIns="0" rtlCol="0" vert="horz">
            <a:spAutoFit/>
          </a:bodyPr>
          <a:lstStyle/>
          <a:p>
            <a:pPr marL="2833370">
              <a:lnSpc>
                <a:spcPct val="100000"/>
              </a:lnSpc>
            </a:pPr>
            <a:r>
              <a:rPr dirty="0" spc="-5"/>
              <a:t>gettype()</a:t>
            </a:r>
          </a:p>
        </p:txBody>
      </p:sp>
      <p:sp>
        <p:nvSpPr>
          <p:cNvPr id="3" name="object 3"/>
          <p:cNvSpPr/>
          <p:nvPr/>
        </p:nvSpPr>
        <p:spPr>
          <a:xfrm>
            <a:off x="72389" y="1224280"/>
            <a:ext cx="9984740" cy="784860"/>
          </a:xfrm>
          <a:custGeom>
            <a:avLst/>
            <a:gdLst/>
            <a:ahLst/>
            <a:cxnLst/>
            <a:rect l="l" t="t" r="r" b="b"/>
            <a:pathLst>
              <a:path w="9984740" h="784860">
                <a:moveTo>
                  <a:pt x="9984740" y="0"/>
                </a:moveTo>
                <a:lnTo>
                  <a:pt x="0" y="0"/>
                </a:lnTo>
                <a:lnTo>
                  <a:pt x="0" y="784860"/>
                </a:lnTo>
                <a:lnTo>
                  <a:pt x="9984740" y="784860"/>
                </a:lnTo>
                <a:lnTo>
                  <a:pt x="9984740" y="0"/>
                </a:lnTo>
                <a:close/>
              </a:path>
            </a:pathLst>
          </a:custGeom>
          <a:solidFill>
            <a:srgbClr val="00FFFF">
              <a:alpha val="25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0" y="1151889"/>
            <a:ext cx="9984740" cy="805180"/>
          </a:xfrm>
          <a:prstGeom prst="rect">
            <a:avLst/>
          </a:prstGeom>
        </p:spPr>
        <p:txBody>
          <a:bodyPr wrap="square" lIns="0" tIns="120014" rIns="0" bIns="0" rtlCol="0" vert="horz">
            <a:spAutoFit/>
          </a:bodyPr>
          <a:lstStyle/>
          <a:p>
            <a:pPr marL="162560" marR="1356360">
              <a:lnSpc>
                <a:spcPts val="2740"/>
              </a:lnSpc>
              <a:spcBef>
                <a:spcPts val="944"/>
              </a:spcBef>
            </a:pP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PHP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posiada funkcję gettype($zmienna) zwracającą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nazwę 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aktualnego 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typu danych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zawartych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w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zmiennej: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151889"/>
            <a:ext cx="9984740" cy="784860"/>
          </a:xfrm>
          <a:custGeom>
            <a:avLst/>
            <a:gdLst/>
            <a:ahLst/>
            <a:cxnLst/>
            <a:rect l="l" t="t" r="r" b="b"/>
            <a:pathLst>
              <a:path w="9984740" h="784860">
                <a:moveTo>
                  <a:pt x="9984740" y="0"/>
                </a:moveTo>
                <a:lnTo>
                  <a:pt x="0" y="0"/>
                </a:lnTo>
                <a:lnTo>
                  <a:pt x="0" y="784860"/>
                </a:lnTo>
                <a:lnTo>
                  <a:pt x="9984740" y="784860"/>
                </a:lnTo>
                <a:lnTo>
                  <a:pt x="9984740" y="0"/>
                </a:lnTo>
                <a:close/>
              </a:path>
            </a:pathLst>
          </a:custGeom>
          <a:solidFill>
            <a:srgbClr val="0101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7469" y="1199895"/>
            <a:ext cx="8484870" cy="697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2740"/>
              </a:lnSpc>
            </a:pP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PHP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posiada funkcję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gettype($zmienna)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zwracającą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nazwę 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aktualnego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typu danych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zawartych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zmiennej: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79540" y="4607559"/>
            <a:ext cx="3521710" cy="21602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2389" y="2454910"/>
            <a:ext cx="6289040" cy="48882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05"/>
              </a:lnSpc>
            </a:pPr>
            <a:r>
              <a:rPr dirty="0"/>
              <a:t>3</a:t>
            </a:r>
            <a:r>
              <a:rPr dirty="0"/>
              <a:t>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029460">
              <a:lnSpc>
                <a:spcPct val="100000"/>
              </a:lnSpc>
            </a:pPr>
            <a:r>
              <a:rPr dirty="0" spc="-10"/>
              <a:t>Definiowanie</a:t>
            </a:r>
            <a:r>
              <a:rPr dirty="0" spc="-30"/>
              <a:t> </a:t>
            </a:r>
            <a:r>
              <a:rPr dirty="0" spc="-10"/>
              <a:t>stałej</a:t>
            </a:r>
          </a:p>
        </p:txBody>
      </p:sp>
      <p:sp>
        <p:nvSpPr>
          <p:cNvPr id="3" name="object 3"/>
          <p:cNvSpPr/>
          <p:nvPr/>
        </p:nvSpPr>
        <p:spPr>
          <a:xfrm>
            <a:off x="1008380" y="1656079"/>
            <a:ext cx="7272020" cy="2129790"/>
          </a:xfrm>
          <a:custGeom>
            <a:avLst/>
            <a:gdLst/>
            <a:ahLst/>
            <a:cxnLst/>
            <a:rect l="l" t="t" r="r" b="b"/>
            <a:pathLst>
              <a:path w="7272020" h="2129790">
                <a:moveTo>
                  <a:pt x="7272020" y="0"/>
                </a:moveTo>
                <a:lnTo>
                  <a:pt x="0" y="0"/>
                </a:lnTo>
                <a:lnTo>
                  <a:pt x="0" y="2129790"/>
                </a:lnTo>
                <a:lnTo>
                  <a:pt x="7272020" y="2129790"/>
                </a:lnTo>
                <a:lnTo>
                  <a:pt x="7272020" y="0"/>
                </a:lnTo>
                <a:close/>
              </a:path>
            </a:pathLst>
          </a:custGeom>
          <a:solidFill>
            <a:srgbClr val="00FFFF">
              <a:alpha val="25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35989" y="1583689"/>
            <a:ext cx="7272020" cy="2129790"/>
          </a:xfrm>
          <a:prstGeom prst="rect">
            <a:avLst/>
          </a:prstGeom>
        </p:spPr>
        <p:txBody>
          <a:bodyPr wrap="square" lIns="0" tIns="112395" rIns="0" bIns="0" rtlCol="0" vert="horz">
            <a:spAutoFit/>
          </a:bodyPr>
          <a:lstStyle/>
          <a:p>
            <a:pPr marL="161925" marR="866140">
              <a:lnSpc>
                <a:spcPct val="95000"/>
              </a:lnSpc>
              <a:spcBef>
                <a:spcPts val="885"/>
              </a:spcBef>
            </a:pP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Stała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to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obszar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w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pamięci, przechowujący 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pewną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wartość, która jednak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nie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może ulec  zmianie podczas wykonywania</a:t>
            </a:r>
            <a:r>
              <a:rPr dirty="0" sz="2400" spc="-35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skryptu.</a:t>
            </a:r>
            <a:endParaRPr sz="2400">
              <a:latin typeface="Arial"/>
              <a:cs typeface="Arial"/>
            </a:endParaRPr>
          </a:p>
          <a:p>
            <a:pPr marL="161925">
              <a:lnSpc>
                <a:spcPct val="100000"/>
              </a:lnSpc>
              <a:spcBef>
                <a:spcPts val="1050"/>
              </a:spcBef>
            </a:pP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define(„nazwa_stalej”,</a:t>
            </a:r>
            <a:r>
              <a:rPr dirty="0" sz="2400" spc="-40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„wartosc”)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5989" y="1583689"/>
            <a:ext cx="7272020" cy="2129790"/>
          </a:xfrm>
          <a:custGeom>
            <a:avLst/>
            <a:gdLst/>
            <a:ahLst/>
            <a:cxnLst/>
            <a:rect l="l" t="t" r="r" b="b"/>
            <a:pathLst>
              <a:path w="7272020" h="2129790">
                <a:moveTo>
                  <a:pt x="7272019" y="0"/>
                </a:moveTo>
                <a:lnTo>
                  <a:pt x="0" y="0"/>
                </a:lnTo>
                <a:lnTo>
                  <a:pt x="0" y="2129790"/>
                </a:lnTo>
                <a:lnTo>
                  <a:pt x="7272019" y="2129790"/>
                </a:lnTo>
                <a:lnTo>
                  <a:pt x="7272019" y="0"/>
                </a:lnTo>
                <a:close/>
              </a:path>
            </a:pathLst>
          </a:custGeom>
          <a:solidFill>
            <a:srgbClr val="0101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013460" y="1624838"/>
            <a:ext cx="6261100" cy="155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95000"/>
              </a:lnSpc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Stała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obszar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w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pamięci, przechowujący 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pewną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wartość, która jednak nie może ulec  zmianie podczas wykonywania</a:t>
            </a:r>
            <a:r>
              <a:rPr dirty="0" sz="24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skryptu.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define(„nazwa_stalej”,</a:t>
            </a:r>
            <a:r>
              <a:rPr dirty="0" sz="240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„wartosc”)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63600" y="4246879"/>
            <a:ext cx="6699250" cy="28790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05"/>
              </a:lnSpc>
            </a:pPr>
            <a:fld id="{81D60167-4931-47E6-BA6A-407CBD079E47}" type="slidenum">
              <a:rPr dirty="0"/>
              <a:t>31</a:t>
            </a:fld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663190">
              <a:lnSpc>
                <a:spcPct val="100000"/>
              </a:lnSpc>
            </a:pPr>
            <a:r>
              <a:rPr dirty="0" spc="-50"/>
              <a:t>OPERATORY</a:t>
            </a:r>
          </a:p>
        </p:txBody>
      </p:sp>
      <p:sp>
        <p:nvSpPr>
          <p:cNvPr id="3" name="object 3"/>
          <p:cNvSpPr/>
          <p:nvPr/>
        </p:nvSpPr>
        <p:spPr>
          <a:xfrm>
            <a:off x="72389" y="1662429"/>
            <a:ext cx="9936480" cy="4889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63600" y="1079500"/>
            <a:ext cx="2232660" cy="360680"/>
          </a:xfrm>
          <a:prstGeom prst="rect">
            <a:avLst/>
          </a:prstGeom>
          <a:solidFill>
            <a:srgbClr val="CEE6F4"/>
          </a:solidFill>
          <a:ln w="3175">
            <a:solidFill>
              <a:srgbClr val="7F7F7F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marL="184150">
              <a:lnSpc>
                <a:spcPct val="100000"/>
              </a:lnSpc>
              <a:spcBef>
                <a:spcPts val="250"/>
              </a:spcBef>
            </a:pPr>
            <a:r>
              <a:rPr dirty="0" sz="1800" spc="-15" b="1">
                <a:solidFill>
                  <a:srgbClr val="00007F"/>
                </a:solidFill>
                <a:latin typeface="Arial"/>
                <a:cs typeface="Arial"/>
              </a:rPr>
              <a:t>ARYTMETYCZNE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05"/>
              </a:lnSpc>
            </a:pPr>
            <a:fld id="{81D60167-4931-47E6-BA6A-407CBD079E47}" type="slidenum">
              <a:rPr dirty="0"/>
              <a:t>31</a:t>
            </a:fld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663190">
              <a:lnSpc>
                <a:spcPct val="100000"/>
              </a:lnSpc>
            </a:pPr>
            <a:r>
              <a:rPr dirty="0" spc="-50"/>
              <a:t>OPERATORY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727200"/>
            <a:ext cx="10078720" cy="45364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63600" y="1079500"/>
            <a:ext cx="2232660" cy="360680"/>
          </a:xfrm>
          <a:prstGeom prst="rect">
            <a:avLst/>
          </a:prstGeom>
          <a:solidFill>
            <a:srgbClr val="CEE6F4"/>
          </a:solidFill>
          <a:ln w="3175">
            <a:solidFill>
              <a:srgbClr val="7F7F7F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marL="354330">
              <a:lnSpc>
                <a:spcPct val="100000"/>
              </a:lnSpc>
              <a:spcBef>
                <a:spcPts val="250"/>
              </a:spcBef>
            </a:pPr>
            <a:r>
              <a:rPr dirty="0" sz="1800" spc="-10" b="1">
                <a:solidFill>
                  <a:srgbClr val="00007F"/>
                </a:solidFill>
                <a:latin typeface="Arial"/>
                <a:cs typeface="Arial"/>
              </a:rPr>
              <a:t>PRZYPISANIA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05"/>
              </a:lnSpc>
            </a:pPr>
            <a:fld id="{81D60167-4931-47E6-BA6A-407CBD079E47}" type="slidenum">
              <a:rPr dirty="0"/>
              <a:t>31</a:t>
            </a:fld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663190">
              <a:lnSpc>
                <a:spcPct val="100000"/>
              </a:lnSpc>
            </a:pPr>
            <a:r>
              <a:rPr dirty="0" spc="-50"/>
              <a:t>OPERATORY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63600" y="1079500"/>
            <a:ext cx="2232660" cy="360680"/>
          </a:xfrm>
          <a:prstGeom prst="rect">
            <a:avLst/>
          </a:prstGeom>
          <a:solidFill>
            <a:srgbClr val="CEE6F4"/>
          </a:solidFill>
          <a:ln w="3175">
            <a:solidFill>
              <a:srgbClr val="7F7F7F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marL="631190">
              <a:lnSpc>
                <a:spcPct val="100000"/>
              </a:lnSpc>
              <a:spcBef>
                <a:spcPts val="250"/>
              </a:spcBef>
            </a:pPr>
            <a:r>
              <a:rPr dirty="0" sz="1800" spc="-15" b="1">
                <a:solidFill>
                  <a:srgbClr val="00007F"/>
                </a:solidFill>
                <a:latin typeface="Arial"/>
                <a:cs typeface="Arial"/>
              </a:rPr>
              <a:t>RELACJI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3600" y="1546860"/>
            <a:ext cx="8237220" cy="5509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05"/>
              </a:lnSpc>
            </a:pPr>
            <a:fld id="{81D60167-4931-47E6-BA6A-407CBD079E47}" type="slidenum">
              <a:rPr dirty="0"/>
              <a:t>31</a:t>
            </a:fld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663190">
              <a:lnSpc>
                <a:spcPct val="100000"/>
              </a:lnSpc>
            </a:pPr>
            <a:r>
              <a:rPr dirty="0" spc="-50"/>
              <a:t>OPERATORY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63600" y="1079500"/>
            <a:ext cx="2232660" cy="360680"/>
          </a:xfrm>
          <a:prstGeom prst="rect">
            <a:avLst/>
          </a:prstGeom>
          <a:solidFill>
            <a:srgbClr val="CEE6F4"/>
          </a:solidFill>
          <a:ln w="3175">
            <a:solidFill>
              <a:srgbClr val="7F7F7F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marL="525780">
              <a:lnSpc>
                <a:spcPct val="100000"/>
              </a:lnSpc>
              <a:spcBef>
                <a:spcPts val="250"/>
              </a:spcBef>
            </a:pPr>
            <a:r>
              <a:rPr dirty="0" sz="1800" spc="-5" b="1">
                <a:solidFill>
                  <a:srgbClr val="00007F"/>
                </a:solidFill>
                <a:latin typeface="Arial"/>
                <a:cs typeface="Arial"/>
              </a:rPr>
              <a:t>LOGICZNE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19150" y="1944370"/>
            <a:ext cx="8252459" cy="3497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05"/>
              </a:lnSpc>
            </a:pPr>
            <a:fld id="{81D60167-4931-47E6-BA6A-407CBD079E47}" type="slidenum">
              <a:rPr dirty="0"/>
              <a:t>31</a:t>
            </a:fld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8060" y="83566"/>
            <a:ext cx="6049010" cy="102298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231390" marR="5080" indent="-2218690">
              <a:lnSpc>
                <a:spcPts val="4040"/>
              </a:lnSpc>
            </a:pPr>
            <a:r>
              <a:rPr dirty="0" spc="-5"/>
              <a:t>Zastosowanie</a:t>
            </a:r>
            <a:r>
              <a:rPr dirty="0" spc="-105"/>
              <a:t> </a:t>
            </a:r>
            <a:r>
              <a:rPr dirty="0" spc="-40"/>
              <a:t>OPERATORA  </a:t>
            </a:r>
            <a:r>
              <a:rPr dirty="0" spc="-5" i="1"/>
              <a:t>Kropka</a:t>
            </a:r>
          </a:p>
        </p:txBody>
      </p:sp>
      <p:sp>
        <p:nvSpPr>
          <p:cNvPr id="3" name="object 3"/>
          <p:cNvSpPr/>
          <p:nvPr/>
        </p:nvSpPr>
        <p:spPr>
          <a:xfrm>
            <a:off x="7588250" y="2830829"/>
            <a:ext cx="1699259" cy="1920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4190" y="1512569"/>
            <a:ext cx="6120130" cy="48234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05"/>
              </a:lnSpc>
            </a:pPr>
            <a:fld id="{81D60167-4931-47E6-BA6A-407CBD079E47}" type="slidenum">
              <a:rPr dirty="0"/>
              <a:t>31</a:t>
            </a:fld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9107" rIns="0" bIns="0" rtlCol="0" vert="horz">
            <a:spAutoFit/>
          </a:bodyPr>
          <a:lstStyle/>
          <a:p>
            <a:pPr marL="1902460">
              <a:lnSpc>
                <a:spcPct val="100000"/>
              </a:lnSpc>
            </a:pPr>
            <a:r>
              <a:rPr dirty="0" spc="-5"/>
              <a:t>Zmienne </a:t>
            </a:r>
            <a:r>
              <a:rPr dirty="0"/>
              <a:t>i</a:t>
            </a:r>
            <a:r>
              <a:rPr dirty="0" spc="-105"/>
              <a:t> </a:t>
            </a:r>
            <a:r>
              <a:rPr dirty="0" spc="-5"/>
              <a:t>operatory</a:t>
            </a:r>
          </a:p>
        </p:txBody>
      </p:sp>
      <p:sp>
        <p:nvSpPr>
          <p:cNvPr id="3" name="object 3"/>
          <p:cNvSpPr/>
          <p:nvPr/>
        </p:nvSpPr>
        <p:spPr>
          <a:xfrm>
            <a:off x="81280" y="1295400"/>
            <a:ext cx="9855200" cy="34556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868170" y="4841240"/>
            <a:ext cx="5835650" cy="99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05"/>
              </a:lnSpc>
            </a:pPr>
            <a:fld id="{81D60167-4931-47E6-BA6A-407CBD079E47}" type="slidenum">
              <a:rPr dirty="0"/>
              <a:t>31</a:t>
            </a:fld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72429" y="3671570"/>
            <a:ext cx="4536440" cy="3743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algn="r" marR="426720">
              <a:lnSpc>
                <a:spcPct val="100000"/>
              </a:lnSpc>
              <a:spcBef>
                <a:spcPts val="1019"/>
              </a:spcBef>
            </a:pPr>
            <a:r>
              <a:rPr dirty="0" sz="1400" spc="5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699260">
              <a:lnSpc>
                <a:spcPct val="100000"/>
              </a:lnSpc>
            </a:pPr>
            <a:r>
              <a:rPr dirty="0" spc="-5"/>
              <a:t>Instrukcja</a:t>
            </a:r>
            <a:r>
              <a:rPr dirty="0" spc="-70"/>
              <a:t> </a:t>
            </a:r>
            <a:r>
              <a:rPr dirty="0" spc="-10"/>
              <a:t>warunkowa</a:t>
            </a:r>
          </a:p>
        </p:txBody>
      </p:sp>
      <p:sp>
        <p:nvSpPr>
          <p:cNvPr id="4" name="object 4"/>
          <p:cNvSpPr/>
          <p:nvPr/>
        </p:nvSpPr>
        <p:spPr>
          <a:xfrm>
            <a:off x="288290" y="863600"/>
            <a:ext cx="8855710" cy="1416050"/>
          </a:xfrm>
          <a:custGeom>
            <a:avLst/>
            <a:gdLst/>
            <a:ahLst/>
            <a:cxnLst/>
            <a:rect l="l" t="t" r="r" b="b"/>
            <a:pathLst>
              <a:path w="8855710" h="1416050">
                <a:moveTo>
                  <a:pt x="8855710" y="0"/>
                </a:moveTo>
                <a:lnTo>
                  <a:pt x="0" y="0"/>
                </a:lnTo>
                <a:lnTo>
                  <a:pt x="0" y="1416050"/>
                </a:lnTo>
                <a:lnTo>
                  <a:pt x="8855710" y="1416050"/>
                </a:lnTo>
                <a:lnTo>
                  <a:pt x="8855710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88290" y="863600"/>
            <a:ext cx="8855710" cy="1416050"/>
          </a:xfrm>
          <a:custGeom>
            <a:avLst/>
            <a:gdLst/>
            <a:ahLst/>
            <a:cxnLst/>
            <a:rect l="l" t="t" r="r" b="b"/>
            <a:pathLst>
              <a:path w="8855710" h="1416050">
                <a:moveTo>
                  <a:pt x="4427220" y="1416050"/>
                </a:moveTo>
                <a:lnTo>
                  <a:pt x="0" y="1416050"/>
                </a:lnTo>
                <a:lnTo>
                  <a:pt x="0" y="0"/>
                </a:lnTo>
                <a:lnTo>
                  <a:pt x="8855710" y="0"/>
                </a:lnTo>
                <a:lnTo>
                  <a:pt x="8855710" y="1416050"/>
                </a:lnTo>
                <a:lnTo>
                  <a:pt x="4427220" y="1416050"/>
                </a:lnTo>
                <a:close/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15900" y="792480"/>
            <a:ext cx="8855710" cy="1414780"/>
          </a:xfrm>
          <a:custGeom>
            <a:avLst/>
            <a:gdLst/>
            <a:ahLst/>
            <a:cxnLst/>
            <a:rect l="l" t="t" r="r" b="b"/>
            <a:pathLst>
              <a:path w="8855710" h="1414780">
                <a:moveTo>
                  <a:pt x="8855710" y="0"/>
                </a:moveTo>
                <a:lnTo>
                  <a:pt x="0" y="0"/>
                </a:lnTo>
                <a:lnTo>
                  <a:pt x="0" y="1414780"/>
                </a:lnTo>
                <a:lnTo>
                  <a:pt x="8855710" y="1414780"/>
                </a:lnTo>
                <a:lnTo>
                  <a:pt x="8855710" y="0"/>
                </a:lnTo>
                <a:close/>
              </a:path>
            </a:pathLst>
          </a:custGeom>
          <a:solidFill>
            <a:srgbClr val="CEE6F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15900" y="792480"/>
            <a:ext cx="8855710" cy="1414780"/>
          </a:xfrm>
          <a:custGeom>
            <a:avLst/>
            <a:gdLst/>
            <a:ahLst/>
            <a:cxnLst/>
            <a:rect l="l" t="t" r="r" b="b"/>
            <a:pathLst>
              <a:path w="8855710" h="1414780">
                <a:moveTo>
                  <a:pt x="4428490" y="1414780"/>
                </a:moveTo>
                <a:lnTo>
                  <a:pt x="0" y="1414780"/>
                </a:lnTo>
                <a:lnTo>
                  <a:pt x="0" y="0"/>
                </a:lnTo>
                <a:lnTo>
                  <a:pt x="8855710" y="0"/>
                </a:lnTo>
                <a:lnTo>
                  <a:pt x="8855710" y="1414780"/>
                </a:lnTo>
                <a:lnTo>
                  <a:pt x="4428490" y="1414780"/>
                </a:lnTo>
                <a:close/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23850" y="2277110"/>
            <a:ext cx="8855710" cy="1826260"/>
          </a:xfrm>
          <a:custGeom>
            <a:avLst/>
            <a:gdLst/>
            <a:ahLst/>
            <a:cxnLst/>
            <a:rect l="l" t="t" r="r" b="b"/>
            <a:pathLst>
              <a:path w="8855710" h="1826260">
                <a:moveTo>
                  <a:pt x="8855710" y="0"/>
                </a:moveTo>
                <a:lnTo>
                  <a:pt x="0" y="0"/>
                </a:lnTo>
                <a:lnTo>
                  <a:pt x="0" y="1826260"/>
                </a:lnTo>
                <a:lnTo>
                  <a:pt x="8855710" y="1826260"/>
                </a:lnTo>
                <a:lnTo>
                  <a:pt x="8855710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23850" y="2277110"/>
            <a:ext cx="8855710" cy="1826260"/>
          </a:xfrm>
          <a:custGeom>
            <a:avLst/>
            <a:gdLst/>
            <a:ahLst/>
            <a:cxnLst/>
            <a:rect l="l" t="t" r="r" b="b"/>
            <a:pathLst>
              <a:path w="8855710" h="1826260">
                <a:moveTo>
                  <a:pt x="4428490" y="1826260"/>
                </a:moveTo>
                <a:lnTo>
                  <a:pt x="0" y="1826260"/>
                </a:lnTo>
                <a:lnTo>
                  <a:pt x="0" y="0"/>
                </a:lnTo>
                <a:lnTo>
                  <a:pt x="8855710" y="0"/>
                </a:lnTo>
                <a:lnTo>
                  <a:pt x="8855710" y="1826260"/>
                </a:lnTo>
                <a:lnTo>
                  <a:pt x="4428490" y="1826260"/>
                </a:lnTo>
                <a:close/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51459" y="2204720"/>
            <a:ext cx="8856980" cy="1827530"/>
          </a:xfrm>
          <a:custGeom>
            <a:avLst/>
            <a:gdLst/>
            <a:ahLst/>
            <a:cxnLst/>
            <a:rect l="l" t="t" r="r" b="b"/>
            <a:pathLst>
              <a:path w="8856980" h="1827529">
                <a:moveTo>
                  <a:pt x="8856980" y="0"/>
                </a:moveTo>
                <a:lnTo>
                  <a:pt x="0" y="0"/>
                </a:lnTo>
                <a:lnTo>
                  <a:pt x="0" y="1827529"/>
                </a:lnTo>
                <a:lnTo>
                  <a:pt x="8856980" y="1827529"/>
                </a:lnTo>
                <a:lnTo>
                  <a:pt x="8856980" y="0"/>
                </a:lnTo>
                <a:close/>
              </a:path>
            </a:pathLst>
          </a:custGeom>
          <a:solidFill>
            <a:srgbClr val="CEE6F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51459" y="2204720"/>
            <a:ext cx="8856980" cy="1827530"/>
          </a:xfrm>
          <a:custGeom>
            <a:avLst/>
            <a:gdLst/>
            <a:ahLst/>
            <a:cxnLst/>
            <a:rect l="l" t="t" r="r" b="b"/>
            <a:pathLst>
              <a:path w="8856980" h="1827529">
                <a:moveTo>
                  <a:pt x="4428490" y="1827529"/>
                </a:moveTo>
                <a:lnTo>
                  <a:pt x="0" y="1827529"/>
                </a:lnTo>
                <a:lnTo>
                  <a:pt x="0" y="0"/>
                </a:lnTo>
                <a:lnTo>
                  <a:pt x="8856980" y="0"/>
                </a:lnTo>
                <a:lnTo>
                  <a:pt x="8856980" y="1827529"/>
                </a:lnTo>
                <a:lnTo>
                  <a:pt x="4428490" y="1827529"/>
                </a:lnTo>
                <a:close/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93370" y="817879"/>
            <a:ext cx="7318375" cy="3147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45"/>
              </a:lnSpc>
            </a:pPr>
            <a:r>
              <a:rPr dirty="0" sz="2000" spc="5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dirty="0" sz="2000" spc="5" b="1">
                <a:solidFill>
                  <a:srgbClr val="00007F"/>
                </a:solidFill>
                <a:latin typeface="Arial"/>
                <a:cs typeface="Arial"/>
              </a:rPr>
              <a:t>f(wyrażenie_warunkowe)</a:t>
            </a:r>
            <a:endParaRPr sz="2000">
              <a:latin typeface="Arial"/>
              <a:cs typeface="Arial"/>
            </a:endParaRPr>
          </a:p>
          <a:p>
            <a:pPr marL="12700" marR="142240" indent="209550">
              <a:lnSpc>
                <a:spcPts val="2280"/>
              </a:lnSpc>
              <a:spcBef>
                <a:spcPts val="120"/>
              </a:spcBef>
            </a:pPr>
            <a:r>
              <a:rPr dirty="0" sz="2000" spc="-5" b="1">
                <a:solidFill>
                  <a:srgbClr val="00007F"/>
                </a:solidFill>
                <a:latin typeface="Arial"/>
                <a:cs typeface="Arial"/>
              </a:rPr>
              <a:t>instrukcja </a:t>
            </a:r>
            <a:r>
              <a:rPr dirty="0" sz="2000" b="1">
                <a:solidFill>
                  <a:srgbClr val="00007F"/>
                </a:solidFill>
                <a:latin typeface="Arial"/>
                <a:cs typeface="Arial"/>
              </a:rPr>
              <a:t>wykonywana </a:t>
            </a:r>
            <a:r>
              <a:rPr dirty="0" sz="2000" spc="-5" b="1">
                <a:solidFill>
                  <a:srgbClr val="00007F"/>
                </a:solidFill>
                <a:latin typeface="Arial"/>
                <a:cs typeface="Arial"/>
              </a:rPr>
              <a:t>jeśli spełniony zostanie </a:t>
            </a:r>
            <a:r>
              <a:rPr dirty="0" sz="2000" spc="5" b="1">
                <a:solidFill>
                  <a:srgbClr val="00007F"/>
                </a:solidFill>
                <a:latin typeface="Arial"/>
                <a:cs typeface="Arial"/>
              </a:rPr>
              <a:t>warunek;  </a:t>
            </a:r>
            <a:r>
              <a:rPr dirty="0" sz="2000" spc="-5" b="1">
                <a:solidFill>
                  <a:srgbClr val="00007F"/>
                </a:solidFill>
                <a:latin typeface="Arial"/>
                <a:cs typeface="Arial"/>
              </a:rPr>
              <a:t>else</a:t>
            </a:r>
            <a:endParaRPr sz="2000">
              <a:latin typeface="Arial"/>
              <a:cs typeface="Arial"/>
            </a:endParaRPr>
          </a:p>
          <a:p>
            <a:pPr marL="433070">
              <a:lnSpc>
                <a:spcPts val="2225"/>
              </a:lnSpc>
              <a:tabLst>
                <a:tab pos="6180455" algn="l"/>
              </a:tabLst>
            </a:pPr>
            <a:r>
              <a:rPr dirty="0" sz="2000" spc="-10" b="1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dirty="0" sz="2000" spc="5" b="1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dirty="0" sz="2000" spc="-5" b="1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dirty="0" sz="2000" b="1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dirty="0" sz="2000" spc="-5" b="1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dirty="0" sz="2000" spc="5" b="1">
                <a:solidFill>
                  <a:srgbClr val="00007F"/>
                </a:solidFill>
                <a:latin typeface="Arial"/>
                <a:cs typeface="Arial"/>
              </a:rPr>
              <a:t>u</a:t>
            </a:r>
            <a:r>
              <a:rPr dirty="0" sz="2000" spc="-5" b="1">
                <a:solidFill>
                  <a:srgbClr val="00007F"/>
                </a:solidFill>
                <a:latin typeface="Arial"/>
                <a:cs typeface="Arial"/>
              </a:rPr>
              <a:t>k</a:t>
            </a:r>
            <a:r>
              <a:rPr dirty="0" sz="2000" spc="5" b="1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dirty="0" sz="2000" spc="-10" b="1">
                <a:solidFill>
                  <a:srgbClr val="00007F"/>
                </a:solidFill>
                <a:latin typeface="Arial"/>
                <a:cs typeface="Arial"/>
              </a:rPr>
              <a:t>j</a:t>
            </a:r>
            <a:r>
              <a:rPr dirty="0" sz="2000" b="1">
                <a:solidFill>
                  <a:srgbClr val="00007F"/>
                </a:solidFill>
                <a:latin typeface="Arial"/>
                <a:cs typeface="Arial"/>
              </a:rPr>
              <a:t>a </a:t>
            </a:r>
            <a:r>
              <a:rPr dirty="0" sz="2000" spc="60" b="1">
                <a:solidFill>
                  <a:srgbClr val="00007F"/>
                </a:solidFill>
                <a:latin typeface="Arial"/>
                <a:cs typeface="Arial"/>
              </a:rPr>
              <a:t>w</a:t>
            </a:r>
            <a:r>
              <a:rPr dirty="0" sz="2000" spc="-35" b="1">
                <a:solidFill>
                  <a:srgbClr val="00007F"/>
                </a:solidFill>
                <a:latin typeface="Arial"/>
                <a:cs typeface="Arial"/>
              </a:rPr>
              <a:t>y</a:t>
            </a:r>
            <a:r>
              <a:rPr dirty="0" sz="2000" spc="5" b="1">
                <a:solidFill>
                  <a:srgbClr val="00007F"/>
                </a:solidFill>
                <a:latin typeface="Arial"/>
                <a:cs typeface="Arial"/>
              </a:rPr>
              <a:t>k</a:t>
            </a:r>
            <a:r>
              <a:rPr dirty="0" sz="2000" spc="-5" b="1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dirty="0" sz="2000" spc="5" b="1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dirty="0" sz="2000" spc="-35" b="1">
                <a:solidFill>
                  <a:srgbClr val="00007F"/>
                </a:solidFill>
                <a:latin typeface="Arial"/>
                <a:cs typeface="Arial"/>
              </a:rPr>
              <a:t>y</a:t>
            </a:r>
            <a:r>
              <a:rPr dirty="0" sz="2000" spc="50" b="1">
                <a:solidFill>
                  <a:srgbClr val="00007F"/>
                </a:solidFill>
                <a:latin typeface="Arial"/>
                <a:cs typeface="Arial"/>
              </a:rPr>
              <a:t>w</a:t>
            </a:r>
            <a:r>
              <a:rPr dirty="0" sz="2000" spc="5" b="1">
                <a:solidFill>
                  <a:srgbClr val="00007F"/>
                </a:solidFill>
                <a:latin typeface="Arial"/>
                <a:cs typeface="Arial"/>
              </a:rPr>
              <a:t>an</a:t>
            </a:r>
            <a:r>
              <a:rPr dirty="0" sz="2000" b="1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dirty="0" sz="2000" spc="-10" b="1">
                <a:solidFill>
                  <a:srgbClr val="00007F"/>
                </a:solidFill>
                <a:latin typeface="Arial"/>
                <a:cs typeface="Arial"/>
              </a:rPr>
              <a:t> j</a:t>
            </a:r>
            <a:r>
              <a:rPr dirty="0" sz="2000" spc="5" b="1">
                <a:solidFill>
                  <a:srgbClr val="00007F"/>
                </a:solidFill>
                <a:latin typeface="Arial"/>
                <a:cs typeface="Arial"/>
              </a:rPr>
              <a:t>eś</a:t>
            </a:r>
            <a:r>
              <a:rPr dirty="0" sz="2000" spc="-10" b="1">
                <a:solidFill>
                  <a:srgbClr val="00007F"/>
                </a:solidFill>
                <a:latin typeface="Arial"/>
                <a:cs typeface="Arial"/>
              </a:rPr>
              <a:t>l</a:t>
            </a:r>
            <a:r>
              <a:rPr dirty="0" sz="2000" b="1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dirty="0" sz="2000" spc="-15" b="1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dirty="0" sz="2000" spc="5" b="1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dirty="0" sz="2000" spc="-10" b="1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dirty="0" sz="2000" b="1">
                <a:solidFill>
                  <a:srgbClr val="00007F"/>
                </a:solidFill>
                <a:latin typeface="Arial"/>
                <a:cs typeface="Arial"/>
              </a:rPr>
              <a:t>e </a:t>
            </a:r>
            <a:r>
              <a:rPr dirty="0" sz="2000" spc="-10" b="1">
                <a:solidFill>
                  <a:srgbClr val="00007F"/>
                </a:solidFill>
                <a:latin typeface="Arial"/>
                <a:cs typeface="Arial"/>
              </a:rPr>
              <a:t>j</a:t>
            </a:r>
            <a:r>
              <a:rPr dirty="0" sz="2000" spc="-5" b="1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dirty="0" sz="2000" spc="5" b="1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dirty="0" sz="2000" b="1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dirty="0" sz="2000" spc="-5" b="1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dirty="0" sz="2000" spc="5" b="1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dirty="0" sz="2000" spc="-5" b="1">
                <a:solidFill>
                  <a:srgbClr val="00007F"/>
                </a:solidFill>
                <a:latin typeface="Arial"/>
                <a:cs typeface="Arial"/>
              </a:rPr>
              <a:t>p</a:t>
            </a:r>
            <a:r>
              <a:rPr dirty="0" sz="2000" spc="5" b="1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dirty="0" sz="2000" spc="-10" b="1">
                <a:solidFill>
                  <a:srgbClr val="00007F"/>
                </a:solidFill>
                <a:latin typeface="Arial"/>
                <a:cs typeface="Arial"/>
              </a:rPr>
              <a:t>ł</a:t>
            </a:r>
            <a:r>
              <a:rPr dirty="0" sz="2000" spc="5" b="1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dirty="0" sz="2000" spc="-10" b="1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dirty="0" sz="2000" spc="-5" b="1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dirty="0" sz="2000" spc="5" b="1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dirty="0" sz="2000" b="1">
                <a:solidFill>
                  <a:srgbClr val="00007F"/>
                </a:solidFill>
                <a:latin typeface="Arial"/>
                <a:cs typeface="Arial"/>
              </a:rPr>
              <a:t>y	</a:t>
            </a:r>
            <a:r>
              <a:rPr dirty="0" sz="2000" spc="60" b="1">
                <a:solidFill>
                  <a:srgbClr val="00007F"/>
                </a:solidFill>
                <a:latin typeface="Arial"/>
                <a:cs typeface="Arial"/>
              </a:rPr>
              <a:t>w</a:t>
            </a:r>
            <a:r>
              <a:rPr dirty="0" sz="2000" spc="5" b="1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dirty="0" sz="2000" spc="-5" b="1">
                <a:solidFill>
                  <a:srgbClr val="00007F"/>
                </a:solidFill>
                <a:latin typeface="Arial"/>
                <a:cs typeface="Arial"/>
              </a:rPr>
              <a:t>run</a:t>
            </a:r>
            <a:r>
              <a:rPr dirty="0" sz="2000" b="1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dirty="0" sz="2000" spc="5" b="1">
                <a:solidFill>
                  <a:srgbClr val="00007F"/>
                </a:solidFill>
                <a:latin typeface="Arial"/>
                <a:cs typeface="Arial"/>
              </a:rPr>
              <a:t>k</a:t>
            </a:r>
            <a:r>
              <a:rPr dirty="0" sz="2000" b="1">
                <a:solidFill>
                  <a:srgbClr val="00007F"/>
                </a:solidFill>
                <a:latin typeface="Arial"/>
                <a:cs typeface="Arial"/>
              </a:rPr>
              <a:t>;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Times New Roman"/>
              <a:cs typeface="Times New Roman"/>
            </a:endParaRPr>
          </a:p>
          <a:p>
            <a:pPr marL="47625">
              <a:lnSpc>
                <a:spcPts val="2320"/>
              </a:lnSpc>
            </a:pPr>
            <a:r>
              <a:rPr dirty="0" sz="2000">
                <a:solidFill>
                  <a:srgbClr val="00007F"/>
                </a:solidFill>
                <a:latin typeface="Arial"/>
                <a:cs typeface="Arial"/>
              </a:rPr>
              <a:t>if(wyrażenie_warunkowe)</a:t>
            </a:r>
            <a:r>
              <a:rPr dirty="0" sz="2000" spc="-85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007F"/>
                </a:solidFill>
                <a:latin typeface="Arial"/>
                <a:cs typeface="Arial"/>
              </a:rPr>
              <a:t>{</a:t>
            </a:r>
            <a:endParaRPr sz="2000">
              <a:latin typeface="Arial"/>
              <a:cs typeface="Arial"/>
            </a:endParaRPr>
          </a:p>
          <a:p>
            <a:pPr marL="47625">
              <a:lnSpc>
                <a:spcPts val="2245"/>
              </a:lnSpc>
            </a:pPr>
            <a:r>
              <a:rPr dirty="0" sz="2000">
                <a:solidFill>
                  <a:srgbClr val="00007F"/>
                </a:solidFill>
                <a:latin typeface="Arial"/>
                <a:cs typeface="Arial"/>
              </a:rPr>
              <a:t>instrukcje wykonywane </a:t>
            </a:r>
            <a:r>
              <a:rPr dirty="0" sz="2000" spc="-5">
                <a:solidFill>
                  <a:srgbClr val="00007F"/>
                </a:solidFill>
                <a:latin typeface="Arial"/>
                <a:cs typeface="Arial"/>
              </a:rPr>
              <a:t>jeśli </a:t>
            </a:r>
            <a:r>
              <a:rPr dirty="0" sz="2000">
                <a:solidFill>
                  <a:srgbClr val="00007F"/>
                </a:solidFill>
                <a:latin typeface="Arial"/>
                <a:cs typeface="Arial"/>
              </a:rPr>
              <a:t>spełniony </a:t>
            </a:r>
            <a:r>
              <a:rPr dirty="0" sz="2000" spc="-5">
                <a:solidFill>
                  <a:srgbClr val="00007F"/>
                </a:solidFill>
                <a:latin typeface="Arial"/>
                <a:cs typeface="Arial"/>
              </a:rPr>
              <a:t>zostanie</a:t>
            </a:r>
            <a:r>
              <a:rPr dirty="0" sz="2000" spc="-5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007F"/>
                </a:solidFill>
                <a:latin typeface="Arial"/>
                <a:cs typeface="Arial"/>
              </a:rPr>
              <a:t>warunek;</a:t>
            </a:r>
            <a:endParaRPr sz="2000">
              <a:latin typeface="Arial"/>
              <a:cs typeface="Arial"/>
            </a:endParaRPr>
          </a:p>
          <a:p>
            <a:pPr marL="47625">
              <a:lnSpc>
                <a:spcPts val="2245"/>
              </a:lnSpc>
            </a:pPr>
            <a:r>
              <a:rPr dirty="0" sz="2000">
                <a:solidFill>
                  <a:srgbClr val="00007F"/>
                </a:solidFill>
                <a:latin typeface="Arial"/>
                <a:cs typeface="Arial"/>
              </a:rPr>
              <a:t>}</a:t>
            </a:r>
            <a:endParaRPr sz="2000">
              <a:latin typeface="Arial"/>
              <a:cs typeface="Arial"/>
            </a:endParaRPr>
          </a:p>
          <a:p>
            <a:pPr marL="47625">
              <a:lnSpc>
                <a:spcPts val="2245"/>
              </a:lnSpc>
              <a:tabLst>
                <a:tab pos="725170" algn="l"/>
              </a:tabLst>
            </a:pPr>
            <a:r>
              <a:rPr dirty="0" sz="2000">
                <a:solidFill>
                  <a:srgbClr val="00007F"/>
                </a:solidFill>
                <a:latin typeface="Arial"/>
                <a:cs typeface="Arial"/>
              </a:rPr>
              <a:t>else	{</a:t>
            </a:r>
            <a:endParaRPr sz="2000">
              <a:latin typeface="Arial"/>
              <a:cs typeface="Arial"/>
            </a:endParaRPr>
          </a:p>
          <a:p>
            <a:pPr marL="47625">
              <a:lnSpc>
                <a:spcPts val="2245"/>
              </a:lnSpc>
              <a:tabLst>
                <a:tab pos="5320030" algn="l"/>
              </a:tabLst>
            </a:pPr>
            <a:r>
              <a:rPr dirty="0" sz="2000">
                <a:solidFill>
                  <a:srgbClr val="00007F"/>
                </a:solidFill>
                <a:latin typeface="Arial"/>
                <a:cs typeface="Arial"/>
              </a:rPr>
              <a:t>instrukcje wykonywane </a:t>
            </a:r>
            <a:r>
              <a:rPr dirty="0" sz="2000" spc="-5">
                <a:solidFill>
                  <a:srgbClr val="00007F"/>
                </a:solidFill>
                <a:latin typeface="Arial"/>
                <a:cs typeface="Arial"/>
              </a:rPr>
              <a:t>jeśli </a:t>
            </a:r>
            <a:r>
              <a:rPr dirty="0" sz="2000">
                <a:solidFill>
                  <a:srgbClr val="00007F"/>
                </a:solidFill>
                <a:latin typeface="Arial"/>
                <a:cs typeface="Arial"/>
              </a:rPr>
              <a:t>nie</a:t>
            </a:r>
            <a:r>
              <a:rPr dirty="0" sz="2000" spc="1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007F"/>
                </a:solidFill>
                <a:latin typeface="Arial"/>
                <a:cs typeface="Arial"/>
              </a:rPr>
              <a:t>jest</a:t>
            </a:r>
            <a:r>
              <a:rPr dirty="0" sz="2000" spc="-15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007F"/>
                </a:solidFill>
                <a:latin typeface="Arial"/>
                <a:cs typeface="Arial"/>
              </a:rPr>
              <a:t>spełniony	warunek;</a:t>
            </a:r>
            <a:endParaRPr sz="2000">
              <a:latin typeface="Arial"/>
              <a:cs typeface="Arial"/>
            </a:endParaRPr>
          </a:p>
          <a:p>
            <a:pPr marL="47625">
              <a:lnSpc>
                <a:spcPts val="2320"/>
              </a:lnSpc>
            </a:pPr>
            <a:r>
              <a:rPr dirty="0" sz="2000">
                <a:solidFill>
                  <a:srgbClr val="00007F"/>
                </a:solidFill>
                <a:latin typeface="Arial"/>
                <a:cs typeface="Arial"/>
              </a:rPr>
              <a:t>}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472429" y="3671570"/>
            <a:ext cx="4536439" cy="3743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699260">
              <a:lnSpc>
                <a:spcPct val="100000"/>
              </a:lnSpc>
            </a:pPr>
            <a:r>
              <a:rPr dirty="0" spc="-5"/>
              <a:t>Instrukcja</a:t>
            </a:r>
            <a:r>
              <a:rPr dirty="0" spc="-70"/>
              <a:t> </a:t>
            </a:r>
            <a:r>
              <a:rPr dirty="0" spc="-10"/>
              <a:t>warunkowa</a:t>
            </a:r>
          </a:p>
        </p:txBody>
      </p:sp>
      <p:sp>
        <p:nvSpPr>
          <p:cNvPr id="3" name="object 3"/>
          <p:cNvSpPr/>
          <p:nvPr/>
        </p:nvSpPr>
        <p:spPr>
          <a:xfrm>
            <a:off x="323850" y="1069339"/>
            <a:ext cx="8855710" cy="2407920"/>
          </a:xfrm>
          <a:custGeom>
            <a:avLst/>
            <a:gdLst/>
            <a:ahLst/>
            <a:cxnLst/>
            <a:rect l="l" t="t" r="r" b="b"/>
            <a:pathLst>
              <a:path w="8855710" h="2407920">
                <a:moveTo>
                  <a:pt x="8855710" y="0"/>
                </a:moveTo>
                <a:lnTo>
                  <a:pt x="0" y="0"/>
                </a:lnTo>
                <a:lnTo>
                  <a:pt x="0" y="2407920"/>
                </a:lnTo>
                <a:lnTo>
                  <a:pt x="8855710" y="2407920"/>
                </a:lnTo>
                <a:lnTo>
                  <a:pt x="8855710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23850" y="1069339"/>
            <a:ext cx="8855710" cy="2407920"/>
          </a:xfrm>
          <a:custGeom>
            <a:avLst/>
            <a:gdLst/>
            <a:ahLst/>
            <a:cxnLst/>
            <a:rect l="l" t="t" r="r" b="b"/>
            <a:pathLst>
              <a:path w="8855710" h="2407920">
                <a:moveTo>
                  <a:pt x="4428490" y="2407920"/>
                </a:moveTo>
                <a:lnTo>
                  <a:pt x="0" y="2407920"/>
                </a:lnTo>
                <a:lnTo>
                  <a:pt x="0" y="0"/>
                </a:lnTo>
                <a:lnTo>
                  <a:pt x="8855710" y="0"/>
                </a:lnTo>
                <a:lnTo>
                  <a:pt x="8855710" y="2407920"/>
                </a:lnTo>
                <a:lnTo>
                  <a:pt x="4428490" y="2407920"/>
                </a:lnTo>
                <a:close/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1459" y="996950"/>
            <a:ext cx="8856980" cy="2407920"/>
          </a:xfrm>
          <a:custGeom>
            <a:avLst/>
            <a:gdLst/>
            <a:ahLst/>
            <a:cxnLst/>
            <a:rect l="l" t="t" r="r" b="b"/>
            <a:pathLst>
              <a:path w="8856980" h="2407920">
                <a:moveTo>
                  <a:pt x="8856980" y="0"/>
                </a:moveTo>
                <a:lnTo>
                  <a:pt x="0" y="0"/>
                </a:lnTo>
                <a:lnTo>
                  <a:pt x="0" y="2407920"/>
                </a:lnTo>
                <a:lnTo>
                  <a:pt x="8856980" y="2407920"/>
                </a:lnTo>
                <a:lnTo>
                  <a:pt x="8856980" y="0"/>
                </a:lnTo>
                <a:close/>
              </a:path>
            </a:pathLst>
          </a:custGeom>
          <a:solidFill>
            <a:srgbClr val="CEE6F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51459" y="996950"/>
            <a:ext cx="8856980" cy="2407920"/>
          </a:xfrm>
          <a:prstGeom prst="rect">
            <a:avLst/>
          </a:prstGeom>
          <a:solidFill>
            <a:srgbClr val="CEE6F4"/>
          </a:solidFill>
        </p:spPr>
        <p:txBody>
          <a:bodyPr wrap="square" lIns="0" tIns="25400" rIns="0" bIns="0" rtlCol="0" vert="horz">
            <a:spAutoFit/>
          </a:bodyPr>
          <a:lstStyle/>
          <a:p>
            <a:pPr marL="89535">
              <a:lnSpc>
                <a:spcPts val="2350"/>
              </a:lnSpc>
              <a:spcBef>
                <a:spcPts val="200"/>
              </a:spcBef>
            </a:pPr>
            <a:r>
              <a:rPr dirty="0" sz="2000" spc="5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dirty="0" sz="2000" spc="5" b="1">
                <a:solidFill>
                  <a:srgbClr val="00007F"/>
                </a:solidFill>
                <a:latin typeface="Arial"/>
                <a:cs typeface="Arial"/>
              </a:rPr>
              <a:t>f(wyrażenie_warunkowe)</a:t>
            </a:r>
            <a:r>
              <a:rPr dirty="0" sz="2000" spc="-85" b="1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007F"/>
                </a:solidFill>
                <a:latin typeface="Arial"/>
                <a:cs typeface="Arial"/>
              </a:rPr>
              <a:t>{</a:t>
            </a:r>
            <a:endParaRPr sz="2000">
              <a:latin typeface="Arial"/>
              <a:cs typeface="Arial"/>
            </a:endParaRPr>
          </a:p>
          <a:p>
            <a:pPr marL="89535" marR="1433830" indent="210820">
              <a:lnSpc>
                <a:spcPts val="2280"/>
              </a:lnSpc>
              <a:spcBef>
                <a:spcPts val="125"/>
              </a:spcBef>
            </a:pPr>
            <a:r>
              <a:rPr dirty="0" sz="2000" spc="-5" b="1">
                <a:solidFill>
                  <a:srgbClr val="00007F"/>
                </a:solidFill>
                <a:latin typeface="Arial"/>
                <a:cs typeface="Arial"/>
              </a:rPr>
              <a:t>instrukcje </a:t>
            </a:r>
            <a:r>
              <a:rPr dirty="0" sz="2000" b="1">
                <a:solidFill>
                  <a:srgbClr val="00007F"/>
                </a:solidFill>
                <a:latin typeface="Arial"/>
                <a:cs typeface="Arial"/>
              </a:rPr>
              <a:t>wykonywane </a:t>
            </a:r>
            <a:r>
              <a:rPr dirty="0" sz="2000" spc="-5" b="1">
                <a:solidFill>
                  <a:srgbClr val="00007F"/>
                </a:solidFill>
                <a:latin typeface="Arial"/>
                <a:cs typeface="Arial"/>
              </a:rPr>
              <a:t>jeśli spełniony </a:t>
            </a:r>
            <a:r>
              <a:rPr dirty="0" sz="2000" b="1">
                <a:solidFill>
                  <a:srgbClr val="00007F"/>
                </a:solidFill>
                <a:latin typeface="Arial"/>
                <a:cs typeface="Arial"/>
              </a:rPr>
              <a:t>zostanie </a:t>
            </a:r>
            <a:r>
              <a:rPr dirty="0" sz="2000" spc="5" b="1">
                <a:solidFill>
                  <a:srgbClr val="00007F"/>
                </a:solidFill>
                <a:latin typeface="Arial"/>
                <a:cs typeface="Arial"/>
              </a:rPr>
              <a:t>warunek; </a:t>
            </a:r>
            <a:r>
              <a:rPr dirty="0" sz="2000" b="1">
                <a:solidFill>
                  <a:srgbClr val="00007F"/>
                </a:solidFill>
                <a:latin typeface="Arial"/>
                <a:cs typeface="Arial"/>
              </a:rPr>
              <a:t>}  elseif(inne_wyrażenie_warunkowe)</a:t>
            </a:r>
            <a:r>
              <a:rPr dirty="0" sz="2000" spc="20" b="1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007F"/>
                </a:solidFill>
                <a:latin typeface="Arial"/>
                <a:cs typeface="Arial"/>
              </a:rPr>
              <a:t>{</a:t>
            </a:r>
            <a:endParaRPr sz="2000">
              <a:latin typeface="Arial"/>
              <a:cs typeface="Arial"/>
            </a:endParaRPr>
          </a:p>
          <a:p>
            <a:pPr marL="89535" marR="701675" indent="210820">
              <a:lnSpc>
                <a:spcPts val="2270"/>
              </a:lnSpc>
              <a:spcBef>
                <a:spcPts val="5"/>
              </a:spcBef>
            </a:pPr>
            <a:r>
              <a:rPr dirty="0" sz="2000" spc="-5" b="1">
                <a:solidFill>
                  <a:srgbClr val="00007F"/>
                </a:solidFill>
                <a:latin typeface="Arial"/>
                <a:cs typeface="Arial"/>
              </a:rPr>
              <a:t>instrukcje </a:t>
            </a:r>
            <a:r>
              <a:rPr dirty="0" sz="2000" b="1">
                <a:solidFill>
                  <a:srgbClr val="00007F"/>
                </a:solidFill>
                <a:latin typeface="Arial"/>
                <a:cs typeface="Arial"/>
              </a:rPr>
              <a:t>wykonywane </a:t>
            </a:r>
            <a:r>
              <a:rPr dirty="0" sz="2000" spc="-5" b="1">
                <a:solidFill>
                  <a:srgbClr val="00007F"/>
                </a:solidFill>
                <a:latin typeface="Arial"/>
                <a:cs typeface="Arial"/>
              </a:rPr>
              <a:t>jeśli spełniony </a:t>
            </a:r>
            <a:r>
              <a:rPr dirty="0" sz="2000" b="1">
                <a:solidFill>
                  <a:srgbClr val="00007F"/>
                </a:solidFill>
                <a:latin typeface="Arial"/>
                <a:cs typeface="Arial"/>
              </a:rPr>
              <a:t>zostanie drugi </a:t>
            </a:r>
            <a:r>
              <a:rPr dirty="0" sz="2000" spc="5" b="1">
                <a:solidFill>
                  <a:srgbClr val="00007F"/>
                </a:solidFill>
                <a:latin typeface="Arial"/>
                <a:cs typeface="Arial"/>
              </a:rPr>
              <a:t>warunek, </a:t>
            </a:r>
            <a:r>
              <a:rPr dirty="0" sz="2000" b="1">
                <a:solidFill>
                  <a:srgbClr val="00007F"/>
                </a:solidFill>
                <a:latin typeface="Arial"/>
                <a:cs typeface="Arial"/>
              </a:rPr>
              <a:t>a  </a:t>
            </a:r>
            <a:r>
              <a:rPr dirty="0" sz="2000" spc="5" b="1">
                <a:solidFill>
                  <a:srgbClr val="00007F"/>
                </a:solidFill>
                <a:latin typeface="Arial"/>
                <a:cs typeface="Arial"/>
              </a:rPr>
              <a:t>pierwszy </a:t>
            </a:r>
            <a:r>
              <a:rPr dirty="0" sz="2000" spc="-5" b="1">
                <a:solidFill>
                  <a:srgbClr val="00007F"/>
                </a:solidFill>
                <a:latin typeface="Arial"/>
                <a:cs typeface="Arial"/>
              </a:rPr>
              <a:t>nie</a:t>
            </a:r>
            <a:r>
              <a:rPr dirty="0" sz="2000" spc="-120" b="1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007F"/>
                </a:solidFill>
                <a:latin typeface="Arial"/>
                <a:cs typeface="Arial"/>
              </a:rPr>
              <a:t>;}</a:t>
            </a:r>
            <a:endParaRPr sz="2000">
              <a:latin typeface="Arial"/>
              <a:cs typeface="Arial"/>
            </a:endParaRPr>
          </a:p>
          <a:p>
            <a:pPr marL="89535">
              <a:lnSpc>
                <a:spcPts val="2165"/>
              </a:lnSpc>
            </a:pPr>
            <a:r>
              <a:rPr dirty="0" sz="2000" b="1">
                <a:solidFill>
                  <a:srgbClr val="00007F"/>
                </a:solidFill>
                <a:latin typeface="Arial"/>
                <a:cs typeface="Arial"/>
              </a:rPr>
              <a:t>else</a:t>
            </a:r>
            <a:r>
              <a:rPr dirty="0" sz="2000" spc="-100" b="1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007F"/>
                </a:solidFill>
                <a:latin typeface="Arial"/>
                <a:cs typeface="Arial"/>
              </a:rPr>
              <a:t>{</a:t>
            </a:r>
            <a:endParaRPr sz="2000">
              <a:latin typeface="Arial"/>
              <a:cs typeface="Arial"/>
            </a:endParaRPr>
          </a:p>
          <a:p>
            <a:pPr marL="89535" marR="1372235" indent="210820">
              <a:lnSpc>
                <a:spcPts val="2280"/>
              </a:lnSpc>
              <a:spcBef>
                <a:spcPts val="114"/>
              </a:spcBef>
            </a:pPr>
            <a:r>
              <a:rPr dirty="0" sz="2000" spc="-5" b="1">
                <a:solidFill>
                  <a:srgbClr val="00007F"/>
                </a:solidFill>
                <a:latin typeface="Arial"/>
                <a:cs typeface="Arial"/>
              </a:rPr>
              <a:t>instrukcje </a:t>
            </a:r>
            <a:r>
              <a:rPr dirty="0" sz="2000" b="1">
                <a:solidFill>
                  <a:srgbClr val="00007F"/>
                </a:solidFill>
                <a:latin typeface="Arial"/>
                <a:cs typeface="Arial"/>
              </a:rPr>
              <a:t>wykonywane </a:t>
            </a:r>
            <a:r>
              <a:rPr dirty="0" sz="2000" spc="-5" b="1">
                <a:solidFill>
                  <a:srgbClr val="00007F"/>
                </a:solidFill>
                <a:latin typeface="Arial"/>
                <a:cs typeface="Arial"/>
              </a:rPr>
              <a:t>jeśli nie </a:t>
            </a:r>
            <a:r>
              <a:rPr dirty="0" sz="2000" b="1">
                <a:solidFill>
                  <a:srgbClr val="00007F"/>
                </a:solidFill>
                <a:latin typeface="Arial"/>
                <a:cs typeface="Arial"/>
              </a:rPr>
              <a:t>zostanie </a:t>
            </a:r>
            <a:r>
              <a:rPr dirty="0" sz="2000" spc="-5" b="1">
                <a:solidFill>
                  <a:srgbClr val="00007F"/>
                </a:solidFill>
                <a:latin typeface="Arial"/>
                <a:cs typeface="Arial"/>
              </a:rPr>
              <a:t>spełniony </a:t>
            </a:r>
            <a:r>
              <a:rPr dirty="0" sz="2000" b="1">
                <a:solidFill>
                  <a:srgbClr val="00007F"/>
                </a:solidFill>
                <a:latin typeface="Arial"/>
                <a:cs typeface="Arial"/>
              </a:rPr>
              <a:t>żaden z  </a:t>
            </a:r>
            <a:r>
              <a:rPr dirty="0" sz="2000" spc="10" b="1">
                <a:solidFill>
                  <a:srgbClr val="00007F"/>
                </a:solidFill>
                <a:latin typeface="Arial"/>
                <a:cs typeface="Arial"/>
              </a:rPr>
              <a:t>warunków;</a:t>
            </a:r>
            <a:r>
              <a:rPr dirty="0" sz="2000" spc="-65" b="1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007F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28470" y="3455670"/>
            <a:ext cx="6192520" cy="41008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05"/>
              </a:lnSpc>
            </a:pPr>
            <a:r>
              <a:rPr dirty="0"/>
              <a:t>3</a:t>
            </a:r>
            <a:r>
              <a:rPr dirty="0"/>
              <a:t>9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389" y="5548629"/>
            <a:ext cx="9994900" cy="1827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>
              <a:latin typeface="Times New Roman"/>
              <a:cs typeface="Times New Roman"/>
            </a:endParaRPr>
          </a:p>
          <a:p>
            <a:pPr algn="r" marR="485775">
              <a:lnSpc>
                <a:spcPct val="100000"/>
              </a:lnSpc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79950" y="269240"/>
            <a:ext cx="966469" cy="556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5" b="1" i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3600" spc="5" b="1" i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3600" b="1" i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3510" y="1412239"/>
            <a:ext cx="9919970" cy="3556000"/>
          </a:xfrm>
          <a:custGeom>
            <a:avLst/>
            <a:gdLst/>
            <a:ahLst/>
            <a:cxnLst/>
            <a:rect l="l" t="t" r="r" b="b"/>
            <a:pathLst>
              <a:path w="9919970" h="3556000">
                <a:moveTo>
                  <a:pt x="9919970" y="0"/>
                </a:moveTo>
                <a:lnTo>
                  <a:pt x="0" y="0"/>
                </a:lnTo>
                <a:lnTo>
                  <a:pt x="0" y="3556000"/>
                </a:lnTo>
                <a:lnTo>
                  <a:pt x="9919970" y="3556000"/>
                </a:lnTo>
                <a:lnTo>
                  <a:pt x="9919970" y="0"/>
                </a:lnTo>
                <a:close/>
              </a:path>
            </a:pathLst>
          </a:custGeom>
          <a:solidFill>
            <a:srgbClr val="00FFFF">
              <a:alpha val="25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2389" y="1341119"/>
            <a:ext cx="9918700" cy="3554729"/>
          </a:xfrm>
          <a:prstGeom prst="rect">
            <a:avLst/>
          </a:prstGeom>
        </p:spPr>
        <p:txBody>
          <a:bodyPr wrap="square" lIns="0" tIns="112395" rIns="0" bIns="0" rtlCol="0" vert="horz">
            <a:spAutoFit/>
          </a:bodyPr>
          <a:lstStyle/>
          <a:p>
            <a:pPr marL="161290" marR="576580">
              <a:lnSpc>
                <a:spcPct val="94900"/>
              </a:lnSpc>
              <a:spcBef>
                <a:spcPts val="885"/>
              </a:spcBef>
              <a:tabLst>
                <a:tab pos="3301365" algn="l"/>
              </a:tabLst>
            </a:pP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PHP jest 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językiem skryptowym działającym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po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stronie serwera.  Osadza się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go w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kodzie HTML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w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postaci bloków 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ograniczonych 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znacznikami</a:t>
            </a:r>
            <a:r>
              <a:rPr dirty="0" sz="2400" spc="5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&lt;?php	?&gt;, które są przekształcane</a:t>
            </a:r>
            <a:r>
              <a:rPr dirty="0" sz="2400" spc="-50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na</a:t>
            </a:r>
            <a:r>
              <a:rPr dirty="0" sz="2400" spc="-20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HTML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podczas każdorazowego odświeżenia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400" spc="-35" b="1">
                <a:solidFill>
                  <a:srgbClr val="00FFFF"/>
                </a:solidFill>
                <a:latin typeface="Arial"/>
                <a:cs typeface="Arial"/>
              </a:rPr>
              <a:t>strony.</a:t>
            </a:r>
            <a:endParaRPr sz="2400">
              <a:latin typeface="Arial"/>
              <a:cs typeface="Arial"/>
            </a:endParaRPr>
          </a:p>
          <a:p>
            <a:pPr marL="161290" marR="55880">
              <a:lnSpc>
                <a:spcPts val="2730"/>
              </a:lnSpc>
              <a:spcBef>
                <a:spcPts val="1265"/>
              </a:spcBef>
            </a:pP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Kod 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PHP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jest wykonywany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po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stronie serwera, który interpretuje  składnie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i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wysyła odpowiednio zmodyfikowany 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kod</a:t>
            </a:r>
            <a:r>
              <a:rPr dirty="0" sz="2400" spc="-25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HTML.</a:t>
            </a:r>
            <a:endParaRPr sz="2400">
              <a:latin typeface="Arial"/>
              <a:cs typeface="Arial"/>
            </a:endParaRPr>
          </a:p>
          <a:p>
            <a:pPr marL="161290" marR="55880" indent="85090">
              <a:lnSpc>
                <a:spcPts val="2740"/>
              </a:lnSpc>
              <a:spcBef>
                <a:spcPts val="1190"/>
              </a:spcBef>
            </a:pP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Użytkownik strony może 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zobaczyć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jedynie efekt, nie mając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wglądu  do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napisanego przez nas</a:t>
            </a:r>
            <a:r>
              <a:rPr dirty="0" sz="2400" spc="-70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skryptu.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2389" y="1341119"/>
            <a:ext cx="9918700" cy="3554729"/>
          </a:xfrm>
          <a:custGeom>
            <a:avLst/>
            <a:gdLst/>
            <a:ahLst/>
            <a:cxnLst/>
            <a:rect l="l" t="t" r="r" b="b"/>
            <a:pathLst>
              <a:path w="9918700" h="3554729">
                <a:moveTo>
                  <a:pt x="9918700" y="0"/>
                </a:moveTo>
                <a:lnTo>
                  <a:pt x="0" y="0"/>
                </a:lnTo>
                <a:lnTo>
                  <a:pt x="0" y="3554729"/>
                </a:lnTo>
                <a:lnTo>
                  <a:pt x="9918700" y="3554729"/>
                </a:lnTo>
                <a:lnTo>
                  <a:pt x="9918700" y="0"/>
                </a:lnTo>
                <a:close/>
              </a:path>
            </a:pathLst>
          </a:custGeom>
          <a:solidFill>
            <a:srgbClr val="0101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9860" y="1380997"/>
            <a:ext cx="9197975" cy="139065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95000"/>
              </a:lnSpc>
              <a:tabLst>
                <a:tab pos="3151505" algn="l"/>
              </a:tabLst>
            </a:pPr>
            <a:r>
              <a:rPr dirty="0" sz="2400" spc="-10" i="0">
                <a:latin typeface="Arial"/>
                <a:cs typeface="Arial"/>
              </a:rPr>
              <a:t>PHP </a:t>
            </a:r>
            <a:r>
              <a:rPr dirty="0" sz="2400" spc="-5" i="0">
                <a:latin typeface="Arial"/>
                <a:cs typeface="Arial"/>
              </a:rPr>
              <a:t>jest </a:t>
            </a:r>
            <a:r>
              <a:rPr dirty="0" sz="2400" spc="-10" i="0">
                <a:latin typeface="Arial"/>
                <a:cs typeface="Arial"/>
              </a:rPr>
              <a:t>językiem skryptowym </a:t>
            </a:r>
            <a:r>
              <a:rPr dirty="0" sz="2400" spc="-5" i="0">
                <a:latin typeface="Arial"/>
                <a:cs typeface="Arial"/>
              </a:rPr>
              <a:t>działającym </a:t>
            </a:r>
            <a:r>
              <a:rPr dirty="0" sz="2400" i="0">
                <a:latin typeface="Arial"/>
                <a:cs typeface="Arial"/>
              </a:rPr>
              <a:t>po </a:t>
            </a:r>
            <a:r>
              <a:rPr dirty="0" sz="2400" spc="-5" i="0">
                <a:latin typeface="Arial"/>
                <a:cs typeface="Arial"/>
              </a:rPr>
              <a:t>stronie serwera.  Osadza się go </a:t>
            </a:r>
            <a:r>
              <a:rPr dirty="0" sz="2400" i="0">
                <a:latin typeface="Arial"/>
                <a:cs typeface="Arial"/>
              </a:rPr>
              <a:t>w </a:t>
            </a:r>
            <a:r>
              <a:rPr dirty="0" sz="2400" spc="-5" i="0">
                <a:latin typeface="Arial"/>
                <a:cs typeface="Arial"/>
              </a:rPr>
              <a:t>kodzie HTML </a:t>
            </a:r>
            <a:r>
              <a:rPr dirty="0" sz="2400" i="0">
                <a:latin typeface="Arial"/>
                <a:cs typeface="Arial"/>
              </a:rPr>
              <a:t>w </a:t>
            </a:r>
            <a:r>
              <a:rPr dirty="0" sz="2400" spc="-5" i="0">
                <a:latin typeface="Arial"/>
                <a:cs typeface="Arial"/>
              </a:rPr>
              <a:t>postaci bloków </a:t>
            </a:r>
            <a:r>
              <a:rPr dirty="0" sz="2400" spc="-10" i="0">
                <a:latin typeface="Arial"/>
                <a:cs typeface="Arial"/>
              </a:rPr>
              <a:t>ograniczonych  </a:t>
            </a:r>
            <a:r>
              <a:rPr dirty="0" sz="2400" spc="-5" i="0">
                <a:latin typeface="Arial"/>
                <a:cs typeface="Arial"/>
              </a:rPr>
              <a:t>znacznikami</a:t>
            </a:r>
            <a:r>
              <a:rPr dirty="0" sz="2400" spc="5" i="0">
                <a:latin typeface="Arial"/>
                <a:cs typeface="Arial"/>
              </a:rPr>
              <a:t> </a:t>
            </a:r>
            <a:r>
              <a:rPr dirty="0" sz="2400" spc="-5" i="0">
                <a:latin typeface="Arial"/>
                <a:cs typeface="Arial"/>
              </a:rPr>
              <a:t>&lt;?php	?&gt;, które są przekształcane</a:t>
            </a:r>
            <a:r>
              <a:rPr dirty="0" sz="2400" spc="-35" i="0">
                <a:latin typeface="Arial"/>
                <a:cs typeface="Arial"/>
              </a:rPr>
              <a:t> </a:t>
            </a:r>
            <a:r>
              <a:rPr dirty="0" sz="2400" spc="-5" i="0">
                <a:latin typeface="Arial"/>
                <a:cs typeface="Arial"/>
              </a:rPr>
              <a:t>na</a:t>
            </a:r>
            <a:r>
              <a:rPr dirty="0" sz="2400" spc="-20" i="0">
                <a:latin typeface="Arial"/>
                <a:cs typeface="Arial"/>
              </a:rPr>
              <a:t> </a:t>
            </a:r>
            <a:r>
              <a:rPr dirty="0" sz="2400" spc="-5" i="0">
                <a:latin typeface="Arial"/>
                <a:cs typeface="Arial"/>
              </a:rPr>
              <a:t>HTML </a:t>
            </a:r>
            <a:r>
              <a:rPr dirty="0" sz="2400" i="0">
                <a:latin typeface="Arial"/>
                <a:cs typeface="Arial"/>
              </a:rPr>
              <a:t> </a:t>
            </a:r>
            <a:r>
              <a:rPr dirty="0" sz="2400" spc="-10" i="0">
                <a:latin typeface="Arial"/>
                <a:cs typeface="Arial"/>
              </a:rPr>
              <a:t>podczas </a:t>
            </a:r>
            <a:r>
              <a:rPr dirty="0" sz="2400" spc="-5" i="0">
                <a:latin typeface="Arial"/>
                <a:cs typeface="Arial"/>
              </a:rPr>
              <a:t>każdorazowego odświeżenia</a:t>
            </a:r>
            <a:r>
              <a:rPr dirty="0" sz="2400" spc="25" i="0">
                <a:latin typeface="Arial"/>
                <a:cs typeface="Arial"/>
              </a:rPr>
              <a:t> </a:t>
            </a:r>
            <a:r>
              <a:rPr dirty="0" sz="2400" spc="-35" i="0">
                <a:latin typeface="Arial"/>
                <a:cs typeface="Arial"/>
              </a:rPr>
              <a:t>strony.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9860" y="2929636"/>
            <a:ext cx="9719945" cy="15417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2740"/>
              </a:lnSpc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Kod PHP jest wykonywany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po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stronie serwera, który interpretuje  składnie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wysyła odpowiednio zmodyfikowany kod</a:t>
            </a:r>
            <a:r>
              <a:rPr dirty="0" sz="24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HTML.</a:t>
            </a:r>
            <a:endParaRPr sz="2400">
              <a:latin typeface="Arial"/>
              <a:cs typeface="Arial"/>
            </a:endParaRPr>
          </a:p>
          <a:p>
            <a:pPr marL="12700" marR="5080" indent="85090">
              <a:lnSpc>
                <a:spcPts val="2740"/>
              </a:lnSpc>
              <a:spcBef>
                <a:spcPts val="1180"/>
              </a:spcBef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Użytkownik strony może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zobaczyć jedynie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efekt,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nie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mając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wglądu 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do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napisanego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przez nas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skryptu.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2389" y="5548629"/>
            <a:ext cx="9994900" cy="1827530"/>
          </a:xfrm>
          <a:custGeom>
            <a:avLst/>
            <a:gdLst/>
            <a:ahLst/>
            <a:cxnLst/>
            <a:rect l="l" t="t" r="r" b="b"/>
            <a:pathLst>
              <a:path w="9994900" h="1827529">
                <a:moveTo>
                  <a:pt x="9994900" y="0"/>
                </a:moveTo>
                <a:lnTo>
                  <a:pt x="0" y="0"/>
                </a:lnTo>
                <a:lnTo>
                  <a:pt x="0" y="1827530"/>
                </a:lnTo>
                <a:lnTo>
                  <a:pt x="9994900" y="1827530"/>
                </a:lnTo>
                <a:lnTo>
                  <a:pt x="9994900" y="0"/>
                </a:lnTo>
                <a:close/>
              </a:path>
            </a:pathLst>
          </a:custGeom>
          <a:solidFill>
            <a:srgbClr val="00FFFF">
              <a:alpha val="25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0" y="5476240"/>
            <a:ext cx="9994900" cy="1846580"/>
          </a:xfrm>
          <a:prstGeom prst="rect">
            <a:avLst/>
          </a:prstGeom>
        </p:spPr>
        <p:txBody>
          <a:bodyPr wrap="square" lIns="0" tIns="112395" rIns="0" bIns="0" rtlCol="0" vert="horz">
            <a:spAutoFit/>
          </a:bodyPr>
          <a:lstStyle/>
          <a:p>
            <a:pPr marL="162560" marR="219710">
              <a:lnSpc>
                <a:spcPct val="95000"/>
              </a:lnSpc>
              <a:spcBef>
                <a:spcPts val="885"/>
              </a:spcBef>
            </a:pP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Język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PHP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stworzony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został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w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1994 roku przez Rasmusa Lerdorfa.  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Jest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to 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produkt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Open Source, 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czyli każdy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ma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swobodny dostęp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do 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jego kodu źródłowego, który można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dowolnie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modyfikować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i 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rozprowadzać. Strona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główna 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PHP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wraz ze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szczegółową  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specyfikacją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to</a:t>
            </a:r>
            <a:r>
              <a:rPr dirty="0" sz="2400" spc="-30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  <a:hlinkClick r:id="rId2"/>
              </a:rPr>
              <a:t>www.php.net.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5476240"/>
            <a:ext cx="9994900" cy="1827530"/>
          </a:xfrm>
          <a:custGeom>
            <a:avLst/>
            <a:gdLst/>
            <a:ahLst/>
            <a:cxnLst/>
            <a:rect l="l" t="t" r="r" b="b"/>
            <a:pathLst>
              <a:path w="9994900" h="1827529">
                <a:moveTo>
                  <a:pt x="9994900" y="0"/>
                </a:moveTo>
                <a:lnTo>
                  <a:pt x="0" y="0"/>
                </a:lnTo>
                <a:lnTo>
                  <a:pt x="0" y="1827530"/>
                </a:lnTo>
                <a:lnTo>
                  <a:pt x="9994900" y="1827530"/>
                </a:lnTo>
                <a:lnTo>
                  <a:pt x="9994900" y="0"/>
                </a:lnTo>
                <a:close/>
              </a:path>
            </a:pathLst>
          </a:custGeom>
          <a:solidFill>
            <a:srgbClr val="0101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77469" y="5516117"/>
            <a:ext cx="9630410" cy="1400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95000"/>
              </a:lnSpc>
            </a:pP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Język PHP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stworzony został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w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1994 roku przez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Rasmusa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Lerdorfa.  Jest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produkt Open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Source, czyli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każdy ma swobodny dostęp do  jego kodu źródłowego, który można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dowolnie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modyfikować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i 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rozprowadzać. Strona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główna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PHP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wraz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ze szczegółową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7469" y="6933596"/>
            <a:ext cx="427101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525"/>
              </a:lnSpc>
            </a:pP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specyfikacją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www.php.net.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825750" marR="5080" indent="-2245360">
              <a:lnSpc>
                <a:spcPts val="4029"/>
              </a:lnSpc>
            </a:pPr>
            <a:r>
              <a:rPr dirty="0" spc="-10"/>
              <a:t>Wyrażenie</a:t>
            </a:r>
            <a:r>
              <a:rPr dirty="0" spc="-90"/>
              <a:t> </a:t>
            </a:r>
            <a:r>
              <a:rPr dirty="0" spc="-5"/>
              <a:t>warunkowe-skrócona  </a:t>
            </a:r>
            <a:r>
              <a:rPr dirty="0" spc="-5" i="1"/>
              <a:t>instrukcja</a:t>
            </a:r>
            <a:r>
              <a:rPr dirty="0" spc="-100" i="1"/>
              <a:t> </a:t>
            </a:r>
            <a:r>
              <a:rPr dirty="0" spc="-10" i="1"/>
              <a:t>if</a:t>
            </a:r>
          </a:p>
        </p:txBody>
      </p:sp>
      <p:sp>
        <p:nvSpPr>
          <p:cNvPr id="3" name="object 3"/>
          <p:cNvSpPr/>
          <p:nvPr/>
        </p:nvSpPr>
        <p:spPr>
          <a:xfrm>
            <a:off x="1358900" y="1944370"/>
            <a:ext cx="64897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023870" y="4391659"/>
            <a:ext cx="3312159" cy="1870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6440" y="2807970"/>
            <a:ext cx="359410" cy="1512570"/>
          </a:xfrm>
          <a:custGeom>
            <a:avLst/>
            <a:gdLst/>
            <a:ahLst/>
            <a:cxnLst/>
            <a:rect l="l" t="t" r="r" b="b"/>
            <a:pathLst>
              <a:path w="359410" h="1512570">
                <a:moveTo>
                  <a:pt x="359410" y="1211579"/>
                </a:moveTo>
                <a:lnTo>
                  <a:pt x="0" y="1211579"/>
                </a:lnTo>
                <a:lnTo>
                  <a:pt x="179070" y="1512569"/>
                </a:lnTo>
                <a:lnTo>
                  <a:pt x="359410" y="1211579"/>
                </a:lnTo>
                <a:close/>
              </a:path>
              <a:path w="359410" h="1512570">
                <a:moveTo>
                  <a:pt x="269239" y="300989"/>
                </a:moveTo>
                <a:lnTo>
                  <a:pt x="90170" y="300989"/>
                </a:lnTo>
                <a:lnTo>
                  <a:pt x="90170" y="1211579"/>
                </a:lnTo>
                <a:lnTo>
                  <a:pt x="269239" y="1211579"/>
                </a:lnTo>
                <a:lnTo>
                  <a:pt x="269239" y="300989"/>
                </a:lnTo>
                <a:close/>
              </a:path>
              <a:path w="359410" h="1512570">
                <a:moveTo>
                  <a:pt x="179070" y="0"/>
                </a:moveTo>
                <a:lnTo>
                  <a:pt x="0" y="300989"/>
                </a:lnTo>
                <a:lnTo>
                  <a:pt x="359410" y="300989"/>
                </a:lnTo>
                <a:lnTo>
                  <a:pt x="179070" y="0"/>
                </a:lnTo>
                <a:close/>
              </a:path>
            </a:pathLst>
          </a:custGeom>
          <a:solidFill>
            <a:srgbClr val="CEE6F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6440" y="2807970"/>
            <a:ext cx="359410" cy="1512570"/>
          </a:xfrm>
          <a:custGeom>
            <a:avLst/>
            <a:gdLst/>
            <a:ahLst/>
            <a:cxnLst/>
            <a:rect l="l" t="t" r="r" b="b"/>
            <a:pathLst>
              <a:path w="359410" h="1512570">
                <a:moveTo>
                  <a:pt x="0" y="300989"/>
                </a:moveTo>
                <a:lnTo>
                  <a:pt x="179070" y="0"/>
                </a:lnTo>
                <a:lnTo>
                  <a:pt x="359410" y="300989"/>
                </a:lnTo>
                <a:lnTo>
                  <a:pt x="269239" y="300989"/>
                </a:lnTo>
                <a:lnTo>
                  <a:pt x="269239" y="1211579"/>
                </a:lnTo>
                <a:lnTo>
                  <a:pt x="359410" y="1211579"/>
                </a:lnTo>
                <a:lnTo>
                  <a:pt x="179070" y="1512569"/>
                </a:lnTo>
                <a:lnTo>
                  <a:pt x="0" y="1211579"/>
                </a:lnTo>
                <a:lnTo>
                  <a:pt x="90170" y="1211579"/>
                </a:lnTo>
                <a:lnTo>
                  <a:pt x="90170" y="300989"/>
                </a:lnTo>
                <a:lnTo>
                  <a:pt x="0" y="300989"/>
                </a:lnTo>
                <a:close/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05"/>
              </a:lnSpc>
            </a:pPr>
            <a:r>
              <a:rPr dirty="0"/>
              <a:t>4</a:t>
            </a:r>
            <a:r>
              <a:rPr dirty="0"/>
              <a:t>0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67300" y="5038090"/>
            <a:ext cx="4914900" cy="23774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00">
              <a:latin typeface="Times New Roman"/>
              <a:cs typeface="Times New Roman"/>
            </a:endParaRPr>
          </a:p>
          <a:p>
            <a:pPr algn="r" marR="400050">
              <a:lnSpc>
                <a:spcPct val="100000"/>
              </a:lnSpc>
            </a:pPr>
            <a:r>
              <a:rPr dirty="0" sz="1400" spc="5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825750" marR="5080" indent="-2245360">
              <a:lnSpc>
                <a:spcPts val="4029"/>
              </a:lnSpc>
            </a:pPr>
            <a:r>
              <a:rPr dirty="0" spc="-10"/>
              <a:t>Wyrażenie</a:t>
            </a:r>
            <a:r>
              <a:rPr dirty="0" spc="-90"/>
              <a:t> </a:t>
            </a:r>
            <a:r>
              <a:rPr dirty="0" spc="-5"/>
              <a:t>warunkowe-skrócona  </a:t>
            </a:r>
            <a:r>
              <a:rPr dirty="0" spc="-5" i="1"/>
              <a:t>instrukcja</a:t>
            </a:r>
            <a:r>
              <a:rPr dirty="0" spc="-100" i="1"/>
              <a:t> </a:t>
            </a:r>
            <a:r>
              <a:rPr dirty="0" spc="-10" i="1"/>
              <a:t>if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1295400"/>
            <a:ext cx="9982200" cy="3977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067300" y="5038090"/>
            <a:ext cx="4914900" cy="2377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82759" y="6868159"/>
            <a:ext cx="204470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5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06929" y="421132"/>
            <a:ext cx="6393815" cy="102108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386965" marR="5080" indent="-2374900">
              <a:lnSpc>
                <a:spcPts val="4029"/>
              </a:lnSpc>
            </a:pPr>
            <a:r>
              <a:rPr dirty="0" spc="-5"/>
              <a:t>Instrukcja switch </a:t>
            </a:r>
            <a:r>
              <a:rPr dirty="0"/>
              <a:t>–</a:t>
            </a:r>
            <a:r>
              <a:rPr dirty="0" spc="-85"/>
              <a:t> </a:t>
            </a:r>
            <a:r>
              <a:rPr dirty="0" spc="-5"/>
              <a:t>instrukcja  </a:t>
            </a:r>
            <a:r>
              <a:rPr dirty="0" spc="-5" i="1"/>
              <a:t>wyboru</a:t>
            </a:r>
          </a:p>
        </p:txBody>
      </p:sp>
      <p:sp>
        <p:nvSpPr>
          <p:cNvPr id="4" name="object 4"/>
          <p:cNvSpPr/>
          <p:nvPr/>
        </p:nvSpPr>
        <p:spPr>
          <a:xfrm>
            <a:off x="605790" y="1675129"/>
            <a:ext cx="4145280" cy="24295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876290" y="1507489"/>
            <a:ext cx="3771900" cy="48996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852420" y="5111750"/>
            <a:ext cx="3023870" cy="1295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5900" y="1367789"/>
            <a:ext cx="9867900" cy="6102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Times New Roman"/>
              <a:cs typeface="Times New Roman"/>
            </a:endParaRPr>
          </a:p>
          <a:p>
            <a:pPr algn="r" marR="502284">
              <a:lnSpc>
                <a:spcPct val="100000"/>
              </a:lnSpc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7668" rIns="0" bIns="0" rtlCol="0" vert="horz">
            <a:spAutoFit/>
          </a:bodyPr>
          <a:lstStyle/>
          <a:p>
            <a:pPr marL="58419">
              <a:lnSpc>
                <a:spcPct val="100000"/>
              </a:lnSpc>
            </a:pPr>
            <a:r>
              <a:rPr dirty="0" sz="2600"/>
              <a:t>Jak </a:t>
            </a:r>
            <a:r>
              <a:rPr dirty="0" sz="2600" spc="-5"/>
              <a:t>PHP </a:t>
            </a:r>
            <a:r>
              <a:rPr dirty="0" sz="2600"/>
              <a:t>współpracuje ze stroną</a:t>
            </a:r>
            <a:r>
              <a:rPr dirty="0" sz="2600" spc="-165"/>
              <a:t> </a:t>
            </a:r>
            <a:r>
              <a:rPr dirty="0" sz="2600"/>
              <a:t>WWW?</a:t>
            </a:r>
            <a:endParaRPr sz="2600"/>
          </a:p>
        </p:txBody>
      </p:sp>
      <p:sp>
        <p:nvSpPr>
          <p:cNvPr id="4" name="object 4"/>
          <p:cNvSpPr/>
          <p:nvPr/>
        </p:nvSpPr>
        <p:spPr>
          <a:xfrm>
            <a:off x="215900" y="1367789"/>
            <a:ext cx="9867900" cy="6102350"/>
          </a:xfrm>
          <a:custGeom>
            <a:avLst/>
            <a:gdLst/>
            <a:ahLst/>
            <a:cxnLst/>
            <a:rect l="l" t="t" r="r" b="b"/>
            <a:pathLst>
              <a:path w="9867900" h="6102350">
                <a:moveTo>
                  <a:pt x="9867899" y="0"/>
                </a:moveTo>
                <a:lnTo>
                  <a:pt x="0" y="0"/>
                </a:lnTo>
                <a:lnTo>
                  <a:pt x="0" y="6102350"/>
                </a:lnTo>
                <a:lnTo>
                  <a:pt x="9867900" y="6102350"/>
                </a:lnTo>
                <a:lnTo>
                  <a:pt x="9867899" y="0"/>
                </a:lnTo>
                <a:close/>
              </a:path>
            </a:pathLst>
          </a:custGeom>
          <a:solidFill>
            <a:srgbClr val="00FFFF">
              <a:alpha val="25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43510" y="1295400"/>
            <a:ext cx="9919970" cy="6122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62560" marR="37465">
              <a:lnSpc>
                <a:spcPct val="95000"/>
              </a:lnSpc>
              <a:spcBef>
                <a:spcPts val="2055"/>
              </a:spcBef>
            </a:pP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PHP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jest 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językiem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server-side,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tj.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pracuje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po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stronie serwer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  <a:hlinkClick r:id="rId2"/>
              </a:rPr>
              <a:t>a </a:t>
            </a:r>
            <a:r>
              <a:rPr dirty="0" sz="2400" spc="-35" b="1">
                <a:solidFill>
                  <a:srgbClr val="00FFFF"/>
                </a:solidFill>
                <a:latin typeface="Arial"/>
                <a:cs typeface="Arial"/>
                <a:hlinkClick r:id="rId2"/>
              </a:rPr>
              <a:t>WWW. </a:t>
            </a:r>
            <a:r>
              <a:rPr dirty="0" sz="2400" spc="-35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Przeciwieństwem są 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języki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client-side 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pracujące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po stronie  przeglądarki użytkownika (np. 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JavaScript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w wersji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wykonywanej  po stronie klienta). Aby 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wykorzystać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PHP na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własnej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stronie,  należy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upewnić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się,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że serwer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WWW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ma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zainstalowaną jego  obsługę.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W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jaki 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sposób PHP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generuje 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dynamiczne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strony WWW?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00">
              <a:latin typeface="Times New Roman"/>
              <a:cs typeface="Times New Roman"/>
            </a:endParaRPr>
          </a:p>
          <a:p>
            <a:pPr marL="162560" marR="116205">
              <a:lnSpc>
                <a:spcPct val="95000"/>
              </a:lnSpc>
              <a:spcBef>
                <a:spcPts val="5"/>
              </a:spcBef>
              <a:tabLst>
                <a:tab pos="7966075" algn="l"/>
              </a:tabLst>
            </a:pP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Kiedy wpisujemy adres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w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przeglądarce internetowej, żądanie 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wyświetlenia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strony kierowane jest do</a:t>
            </a:r>
            <a:r>
              <a:rPr dirty="0" sz="2400" spc="50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serwera</a:t>
            </a:r>
            <a:r>
              <a:rPr dirty="0" sz="2400" spc="10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HTTP	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Jeśli  stwierdzi on,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na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podstawie rozszerzenia pliku,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że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dany 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dokument 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zawiera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kod </a:t>
            </a:r>
            <a:r>
              <a:rPr dirty="0" sz="2400" spc="-85" b="1">
                <a:solidFill>
                  <a:srgbClr val="00FFFF"/>
                </a:solidFill>
                <a:latin typeface="Arial"/>
                <a:cs typeface="Arial"/>
              </a:rPr>
              <a:t>PHP,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kieruje do interpretera żądanie przetworzenia  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podanego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pliku. Interpreter wyszukuje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w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jego treści znaczniki 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PHP 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wplecione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w </a:t>
            </a:r>
            <a:r>
              <a:rPr dirty="0" sz="2400" spc="-10" b="1">
                <a:solidFill>
                  <a:srgbClr val="00FFFF"/>
                </a:solidFill>
                <a:latin typeface="Arial"/>
                <a:cs typeface="Arial"/>
              </a:rPr>
              <a:t>statyczny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kod HTML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i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zastępuje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je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wynikiem ich  przetworzenia. Utworzony kod HTML jest zwracany </a:t>
            </a:r>
            <a:r>
              <a:rPr dirty="0" sz="2400" b="1">
                <a:solidFill>
                  <a:srgbClr val="00FFFF"/>
                </a:solidFill>
                <a:latin typeface="Arial"/>
                <a:cs typeface="Arial"/>
              </a:rPr>
              <a:t>serwerowi, a  ten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wysyła go do</a:t>
            </a:r>
            <a:r>
              <a:rPr dirty="0" sz="2400" spc="-90" b="1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FFFF"/>
                </a:solidFill>
                <a:latin typeface="Arial"/>
                <a:cs typeface="Arial"/>
              </a:rPr>
              <a:t>przeglądarki.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3510" y="1295400"/>
            <a:ext cx="9919970" cy="6102350"/>
          </a:xfrm>
          <a:custGeom>
            <a:avLst/>
            <a:gdLst/>
            <a:ahLst/>
            <a:cxnLst/>
            <a:rect l="l" t="t" r="r" b="b"/>
            <a:pathLst>
              <a:path w="9919970" h="6102350">
                <a:moveTo>
                  <a:pt x="9919970" y="0"/>
                </a:moveTo>
                <a:lnTo>
                  <a:pt x="0" y="0"/>
                </a:lnTo>
                <a:lnTo>
                  <a:pt x="0" y="6102350"/>
                </a:lnTo>
                <a:lnTo>
                  <a:pt x="9919970" y="6102350"/>
                </a:lnTo>
                <a:lnTo>
                  <a:pt x="9919970" y="0"/>
                </a:lnTo>
                <a:close/>
              </a:path>
            </a:pathLst>
          </a:custGeom>
          <a:solidFill>
            <a:srgbClr val="0101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20979" y="1834388"/>
            <a:ext cx="9738360" cy="5177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95000"/>
              </a:lnSpc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PHP jest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językiem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server-side,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tj.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pracuje po stronie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serwera </a:t>
            </a:r>
            <a:r>
              <a:rPr dirty="0" sz="2400" spc="-35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WWW. </a:t>
            </a:r>
            <a:r>
              <a:rPr dirty="0" sz="24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Przeciwieństwem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są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języki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client-side pracujące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po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stronie  przeglądarki użytkownika (np.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JavaScript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w wersji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wykonywanej 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po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stronie klienta). Aby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wykorzystać PHP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na własnej</a:t>
            </a:r>
            <a:r>
              <a:rPr dirty="0" sz="2400" spc="-1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stronie,</a:t>
            </a:r>
            <a:endParaRPr sz="2400">
              <a:latin typeface="Arial"/>
              <a:cs typeface="Arial"/>
            </a:endParaRPr>
          </a:p>
          <a:p>
            <a:pPr marL="12700" marR="305435">
              <a:lnSpc>
                <a:spcPts val="2730"/>
              </a:lnSpc>
              <a:spcBef>
                <a:spcPts val="75"/>
              </a:spcBef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należy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upewnić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się,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że serwer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WWW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ma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zainstalowaną jego  obsługę.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W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jaki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sposób PHP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generuje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dynamiczne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strony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WWW?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 marR="85090">
              <a:lnSpc>
                <a:spcPct val="95000"/>
              </a:lnSpc>
              <a:tabLst>
                <a:tab pos="7818120" algn="l"/>
              </a:tabLst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Kiedy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wpisujemy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adres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w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przeglądarce internetowej, żądanie 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wyświetlenia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strony kierowane jest do</a:t>
            </a:r>
            <a:r>
              <a:rPr dirty="0" sz="2400" spc="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serwera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HTTP	Jeśli 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stwierdzi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on, na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podstawie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rozszerzenia pliku,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że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dany dokument 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zawiera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kod </a:t>
            </a:r>
            <a:r>
              <a:rPr dirty="0" sz="2400" spc="-85" b="1">
                <a:solidFill>
                  <a:srgbClr val="FFFFFF"/>
                </a:solidFill>
                <a:latin typeface="Arial"/>
                <a:cs typeface="Arial"/>
              </a:rPr>
              <a:t>PHP,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kieruje do interpretera żądanie przetworzenia  podanego pliku. Interpreter wyszukuje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w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jego treści znaczniki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PHP 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wplecione w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statyczny kod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HTML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zastępuje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je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wynikiem ich  przetworzenia. Utworzony kod HTML jest zwracany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serwerowi, a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0979" y="7027576"/>
            <a:ext cx="443992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525"/>
              </a:lnSpc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ten wysyła go do</a:t>
            </a:r>
            <a:r>
              <a:rPr dirty="0" sz="24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przeglądarki.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20540" y="3168650"/>
            <a:ext cx="5472430" cy="4070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00">
              <a:latin typeface="Times New Roman"/>
              <a:cs typeface="Times New Roman"/>
            </a:endParaRPr>
          </a:p>
          <a:p>
            <a:pPr algn="r" marR="211454">
              <a:lnSpc>
                <a:spcPct val="100000"/>
              </a:lnSpc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2578" rIns="0" bIns="0" rtlCol="0" vert="horz">
            <a:spAutoFit/>
          </a:bodyPr>
          <a:lstStyle/>
          <a:p>
            <a:pPr marL="1418590">
              <a:lnSpc>
                <a:spcPct val="100000"/>
              </a:lnSpc>
            </a:pPr>
            <a:r>
              <a:rPr dirty="0" spc="-5"/>
              <a:t>Instalacja </a:t>
            </a:r>
            <a:r>
              <a:rPr dirty="0" spc="-15"/>
              <a:t>WebServ</a:t>
            </a:r>
            <a:r>
              <a:rPr dirty="0" spc="-80"/>
              <a:t> </a:t>
            </a:r>
            <a:r>
              <a:rPr dirty="0" spc="-5"/>
              <a:t>2.1</a:t>
            </a:r>
          </a:p>
        </p:txBody>
      </p:sp>
      <p:sp>
        <p:nvSpPr>
          <p:cNvPr id="4" name="object 4"/>
          <p:cNvSpPr/>
          <p:nvPr/>
        </p:nvSpPr>
        <p:spPr>
          <a:xfrm>
            <a:off x="359409" y="1192530"/>
            <a:ext cx="4248150" cy="31991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320540" y="3168650"/>
            <a:ext cx="5472429" cy="4070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111750" y="1224280"/>
            <a:ext cx="4155440" cy="1656080"/>
          </a:xfrm>
          <a:custGeom>
            <a:avLst/>
            <a:gdLst/>
            <a:ahLst/>
            <a:cxnLst/>
            <a:rect l="l" t="t" r="r" b="b"/>
            <a:pathLst>
              <a:path w="4155440" h="1656080">
                <a:moveTo>
                  <a:pt x="4155440" y="0"/>
                </a:moveTo>
                <a:lnTo>
                  <a:pt x="0" y="0"/>
                </a:lnTo>
                <a:lnTo>
                  <a:pt x="0" y="1656080"/>
                </a:lnTo>
                <a:lnTo>
                  <a:pt x="4155440" y="1656080"/>
                </a:lnTo>
                <a:lnTo>
                  <a:pt x="4155440" y="0"/>
                </a:lnTo>
                <a:close/>
              </a:path>
            </a:pathLst>
          </a:custGeom>
          <a:solidFill>
            <a:srgbClr val="00FFFF">
              <a:alpha val="25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12395" rIns="0" bIns="0" rtlCol="0" vert="horz">
            <a:spAutoFit/>
          </a:bodyPr>
          <a:lstStyle/>
          <a:p>
            <a:pPr marL="4986020" marR="622935">
              <a:lnSpc>
                <a:spcPct val="95000"/>
              </a:lnSpc>
              <a:spcBef>
                <a:spcPts val="885"/>
              </a:spcBef>
            </a:pPr>
            <a:r>
              <a:rPr dirty="0" spc="-15"/>
              <a:t>Wybieramy </a:t>
            </a:r>
            <a:r>
              <a:rPr dirty="0" spc="-5"/>
              <a:t>najnowsze  </a:t>
            </a:r>
            <a:r>
              <a:rPr dirty="0"/>
              <a:t>wersje </a:t>
            </a:r>
            <a:r>
              <a:rPr dirty="0" spc="-5"/>
              <a:t>PHP </a:t>
            </a:r>
            <a:r>
              <a:rPr dirty="0"/>
              <a:t>i </a:t>
            </a:r>
            <a:r>
              <a:rPr dirty="0" spc="-10"/>
              <a:t>MySQL,  </a:t>
            </a:r>
            <a:r>
              <a:rPr dirty="0" spc="-5"/>
              <a:t>pozostałe zostawiamy  zaznaczone</a:t>
            </a:r>
            <a:r>
              <a:rPr dirty="0" spc="-50"/>
              <a:t> </a:t>
            </a:r>
            <a:r>
              <a:rPr dirty="0" spc="-10"/>
              <a:t>domyślnie.</a:t>
            </a:r>
          </a:p>
        </p:txBody>
      </p:sp>
      <p:sp>
        <p:nvSpPr>
          <p:cNvPr id="8" name="object 8"/>
          <p:cNvSpPr/>
          <p:nvPr/>
        </p:nvSpPr>
        <p:spPr>
          <a:xfrm>
            <a:off x="5040629" y="1151889"/>
            <a:ext cx="4155440" cy="1656080"/>
          </a:xfrm>
          <a:custGeom>
            <a:avLst/>
            <a:gdLst/>
            <a:ahLst/>
            <a:cxnLst/>
            <a:rect l="l" t="t" r="r" b="b"/>
            <a:pathLst>
              <a:path w="4155440" h="1656080">
                <a:moveTo>
                  <a:pt x="4155440" y="0"/>
                </a:moveTo>
                <a:lnTo>
                  <a:pt x="0" y="0"/>
                </a:lnTo>
                <a:lnTo>
                  <a:pt x="0" y="1656080"/>
                </a:lnTo>
                <a:lnTo>
                  <a:pt x="4155440" y="1656080"/>
                </a:lnTo>
                <a:lnTo>
                  <a:pt x="4155440" y="0"/>
                </a:lnTo>
                <a:close/>
              </a:path>
            </a:pathLst>
          </a:custGeom>
          <a:solidFill>
            <a:srgbClr val="0101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116829" y="1191767"/>
            <a:ext cx="3389629" cy="1400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95000"/>
              </a:lnSpc>
            </a:pP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Wybieramy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najnowsze  wersje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PHP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MySQL, 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pozostałe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zostawiamy 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zaznaczone</a:t>
            </a:r>
            <a:r>
              <a:rPr dirty="0" sz="24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domyślnie.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52340" y="3600450"/>
            <a:ext cx="5256530" cy="3887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50">
              <a:latin typeface="Times New Roman"/>
              <a:cs typeface="Times New Roman"/>
            </a:endParaRPr>
          </a:p>
          <a:p>
            <a:pPr algn="r" marR="427355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2578" rIns="0" bIns="0" rtlCol="0" vert="horz">
            <a:spAutoFit/>
          </a:bodyPr>
          <a:lstStyle/>
          <a:p>
            <a:pPr marL="1418590">
              <a:lnSpc>
                <a:spcPct val="100000"/>
              </a:lnSpc>
            </a:pPr>
            <a:r>
              <a:rPr dirty="0" spc="-5"/>
              <a:t>Instalacja </a:t>
            </a:r>
            <a:r>
              <a:rPr dirty="0" spc="-15"/>
              <a:t>WebServ</a:t>
            </a:r>
            <a:r>
              <a:rPr dirty="0" spc="-80"/>
              <a:t> </a:t>
            </a:r>
            <a:r>
              <a:rPr dirty="0" spc="-5"/>
              <a:t>2.1</a:t>
            </a:r>
          </a:p>
        </p:txBody>
      </p:sp>
      <p:sp>
        <p:nvSpPr>
          <p:cNvPr id="4" name="object 4"/>
          <p:cNvSpPr/>
          <p:nvPr/>
        </p:nvSpPr>
        <p:spPr>
          <a:xfrm>
            <a:off x="175260" y="877569"/>
            <a:ext cx="4846320" cy="38023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752340" y="3600450"/>
            <a:ext cx="5256529" cy="38874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2578" rIns="0" bIns="0" rtlCol="0" vert="horz">
            <a:spAutoFit/>
          </a:bodyPr>
          <a:lstStyle/>
          <a:p>
            <a:pPr marL="2586990">
              <a:lnSpc>
                <a:spcPct val="100000"/>
              </a:lnSpc>
            </a:pPr>
            <a:r>
              <a:rPr dirty="0" spc="-15"/>
              <a:t>WebServ</a:t>
            </a:r>
            <a:r>
              <a:rPr dirty="0" spc="-95"/>
              <a:t> </a:t>
            </a:r>
            <a:r>
              <a:rPr dirty="0" spc="-5"/>
              <a:t>2.1</a:t>
            </a:r>
          </a:p>
        </p:txBody>
      </p:sp>
      <p:sp>
        <p:nvSpPr>
          <p:cNvPr id="3" name="object 3"/>
          <p:cNvSpPr/>
          <p:nvPr/>
        </p:nvSpPr>
        <p:spPr>
          <a:xfrm>
            <a:off x="116839" y="890269"/>
            <a:ext cx="7155180" cy="6103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679950" y="1544319"/>
            <a:ext cx="5256530" cy="4432300"/>
          </a:xfrm>
          <a:custGeom>
            <a:avLst/>
            <a:gdLst/>
            <a:ahLst/>
            <a:cxnLst/>
            <a:rect l="l" t="t" r="r" b="b"/>
            <a:pathLst>
              <a:path w="5256530" h="4432300">
                <a:moveTo>
                  <a:pt x="5256530" y="0"/>
                </a:moveTo>
                <a:lnTo>
                  <a:pt x="0" y="0"/>
                </a:lnTo>
                <a:lnTo>
                  <a:pt x="0" y="4432300"/>
                </a:lnTo>
                <a:lnTo>
                  <a:pt x="5256530" y="4432300"/>
                </a:lnTo>
                <a:lnTo>
                  <a:pt x="5256530" y="0"/>
                </a:lnTo>
                <a:close/>
              </a:path>
            </a:pathLst>
          </a:custGeom>
          <a:solidFill>
            <a:srgbClr val="00FFFF">
              <a:alpha val="25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607559" y="1471930"/>
            <a:ext cx="5256530" cy="4452620"/>
          </a:xfrm>
          <a:prstGeom prst="rect">
            <a:avLst/>
          </a:prstGeom>
        </p:spPr>
        <p:txBody>
          <a:bodyPr wrap="square" lIns="0" tIns="113030" rIns="0" bIns="0" rtlCol="0" vert="horz">
            <a:spAutoFit/>
          </a:bodyPr>
          <a:lstStyle/>
          <a:p>
            <a:pPr algn="just" marL="162560" marR="11430">
              <a:lnSpc>
                <a:spcPct val="95000"/>
              </a:lnSpc>
              <a:spcBef>
                <a:spcPts val="890"/>
              </a:spcBef>
            </a:pPr>
            <a:r>
              <a:rPr dirty="0" sz="2000" spc="-5" b="1">
                <a:solidFill>
                  <a:srgbClr val="00FFFF"/>
                </a:solidFill>
                <a:latin typeface="Arial"/>
                <a:cs typeface="Arial"/>
              </a:rPr>
              <a:t>Kilka slow </a:t>
            </a:r>
            <a:r>
              <a:rPr dirty="0" sz="2000" b="1">
                <a:solidFill>
                  <a:srgbClr val="00FFFF"/>
                </a:solidFill>
                <a:latin typeface="Arial"/>
                <a:cs typeface="Arial"/>
              </a:rPr>
              <a:t>o </a:t>
            </a:r>
            <a:r>
              <a:rPr dirty="0" sz="2000" spc="-5" b="1">
                <a:solidFill>
                  <a:srgbClr val="00FFFF"/>
                </a:solidFill>
                <a:latin typeface="Arial"/>
                <a:cs typeface="Arial"/>
              </a:rPr>
              <a:t>strukturze katalogów </a:t>
            </a:r>
            <a:r>
              <a:rPr dirty="0" sz="2000" b="1">
                <a:solidFill>
                  <a:srgbClr val="00FFFF"/>
                </a:solidFill>
                <a:latin typeface="Arial"/>
                <a:cs typeface="Arial"/>
              </a:rPr>
              <a:t>w  </a:t>
            </a:r>
            <a:r>
              <a:rPr dirty="0" sz="2000" spc="-25" b="1">
                <a:solidFill>
                  <a:srgbClr val="00FFFF"/>
                </a:solidFill>
                <a:latin typeface="Arial"/>
                <a:cs typeface="Arial"/>
              </a:rPr>
              <a:t>WebServ. </a:t>
            </a:r>
            <a:r>
              <a:rPr dirty="0" sz="2000" b="1">
                <a:solidFill>
                  <a:srgbClr val="00FFFF"/>
                </a:solidFill>
                <a:latin typeface="Arial"/>
                <a:cs typeface="Arial"/>
              </a:rPr>
              <a:t>Wchodząc </a:t>
            </a:r>
            <a:r>
              <a:rPr dirty="0" sz="2000" spc="-5" b="1">
                <a:solidFill>
                  <a:srgbClr val="00FFFF"/>
                </a:solidFill>
                <a:latin typeface="Arial"/>
                <a:cs typeface="Arial"/>
              </a:rPr>
              <a:t>do </a:t>
            </a:r>
            <a:r>
              <a:rPr dirty="0" sz="2000" b="1">
                <a:solidFill>
                  <a:srgbClr val="00FFFF"/>
                </a:solidFill>
                <a:latin typeface="Arial"/>
                <a:cs typeface="Arial"/>
              </a:rPr>
              <a:t>katalogu, w  </a:t>
            </a:r>
            <a:r>
              <a:rPr dirty="0" sz="2000" spc="-10" b="1">
                <a:solidFill>
                  <a:srgbClr val="00FFFF"/>
                </a:solidFill>
                <a:latin typeface="Arial"/>
                <a:cs typeface="Arial"/>
              </a:rPr>
              <a:t>którym </a:t>
            </a:r>
            <a:r>
              <a:rPr dirty="0" sz="2000" b="1">
                <a:solidFill>
                  <a:srgbClr val="00FFFF"/>
                </a:solidFill>
                <a:latin typeface="Arial"/>
                <a:cs typeface="Arial"/>
              </a:rPr>
              <a:t>zainstalowaliśmy </a:t>
            </a:r>
            <a:r>
              <a:rPr dirty="0" sz="2000" spc="-10" b="1">
                <a:solidFill>
                  <a:srgbClr val="00FFFF"/>
                </a:solidFill>
                <a:latin typeface="Arial"/>
                <a:cs typeface="Arial"/>
              </a:rPr>
              <a:t>serwer,  </a:t>
            </a:r>
            <a:r>
              <a:rPr dirty="0" sz="2000" spc="5" b="1">
                <a:solidFill>
                  <a:srgbClr val="00FFFF"/>
                </a:solidFill>
                <a:latin typeface="Arial"/>
                <a:cs typeface="Arial"/>
              </a:rPr>
              <a:t>interesować </a:t>
            </a:r>
            <a:r>
              <a:rPr dirty="0" sz="2000" b="1">
                <a:solidFill>
                  <a:srgbClr val="00FFFF"/>
                </a:solidFill>
                <a:latin typeface="Arial"/>
                <a:cs typeface="Arial"/>
              </a:rPr>
              <a:t>nas będą </a:t>
            </a:r>
            <a:r>
              <a:rPr dirty="0" sz="2000" spc="5" b="1">
                <a:solidFill>
                  <a:srgbClr val="00FFFF"/>
                </a:solidFill>
                <a:latin typeface="Arial"/>
                <a:cs typeface="Arial"/>
              </a:rPr>
              <a:t>głównie </a:t>
            </a:r>
            <a:r>
              <a:rPr dirty="0" sz="2000" spc="15" b="1">
                <a:solidFill>
                  <a:srgbClr val="00FFFF"/>
                </a:solidFill>
                <a:latin typeface="Arial"/>
                <a:cs typeface="Arial"/>
              </a:rPr>
              <a:t>dwa  </a:t>
            </a:r>
            <a:r>
              <a:rPr dirty="0" sz="2000" spc="-5" b="1">
                <a:solidFill>
                  <a:srgbClr val="00FFFF"/>
                </a:solidFill>
                <a:latin typeface="Arial"/>
                <a:cs typeface="Arial"/>
              </a:rPr>
              <a:t>miejsca. </a:t>
            </a:r>
            <a:r>
              <a:rPr dirty="0" sz="2000" b="1">
                <a:solidFill>
                  <a:srgbClr val="00FFFF"/>
                </a:solidFill>
                <a:latin typeface="Arial"/>
                <a:cs typeface="Arial"/>
              </a:rPr>
              <a:t>Jedno nazywa </a:t>
            </a:r>
            <a:r>
              <a:rPr dirty="0" sz="2000" spc="-5" b="1">
                <a:solidFill>
                  <a:srgbClr val="00FFFF"/>
                </a:solidFill>
                <a:latin typeface="Arial"/>
                <a:cs typeface="Arial"/>
              </a:rPr>
              <a:t>się httpd, </a:t>
            </a:r>
            <a:r>
              <a:rPr dirty="0" sz="2000" b="1">
                <a:solidFill>
                  <a:srgbClr val="00FFFF"/>
                </a:solidFill>
                <a:latin typeface="Arial"/>
                <a:cs typeface="Arial"/>
              </a:rPr>
              <a:t>do  </a:t>
            </a:r>
            <a:r>
              <a:rPr dirty="0" sz="2000" spc="-5" b="1">
                <a:solidFill>
                  <a:srgbClr val="00FFFF"/>
                </a:solidFill>
                <a:latin typeface="Arial"/>
                <a:cs typeface="Arial"/>
              </a:rPr>
              <a:t>którego </a:t>
            </a:r>
            <a:r>
              <a:rPr dirty="0" sz="2000" spc="5" b="1">
                <a:solidFill>
                  <a:srgbClr val="00FFFF"/>
                </a:solidFill>
                <a:latin typeface="Arial"/>
                <a:cs typeface="Arial"/>
              </a:rPr>
              <a:t>wrzucamy wszelkie </a:t>
            </a:r>
            <a:r>
              <a:rPr dirty="0" sz="2000" spc="-5" b="1">
                <a:solidFill>
                  <a:srgbClr val="00FFFF"/>
                </a:solidFill>
                <a:latin typeface="Arial"/>
                <a:cs typeface="Arial"/>
              </a:rPr>
              <a:t>pliki, </a:t>
            </a:r>
            <a:r>
              <a:rPr dirty="0" sz="2000" b="1">
                <a:solidFill>
                  <a:srgbClr val="00FFFF"/>
                </a:solidFill>
                <a:latin typeface="Arial"/>
                <a:cs typeface="Arial"/>
              </a:rPr>
              <a:t>które  </a:t>
            </a:r>
            <a:r>
              <a:rPr dirty="0" sz="2000" spc="-5" b="1">
                <a:solidFill>
                  <a:srgbClr val="00FFFF"/>
                </a:solidFill>
                <a:latin typeface="Arial"/>
                <a:cs typeface="Arial"/>
              </a:rPr>
              <a:t>mają </a:t>
            </a:r>
            <a:r>
              <a:rPr dirty="0" sz="2000" spc="-15" b="1">
                <a:solidFill>
                  <a:srgbClr val="00FFFF"/>
                </a:solidFill>
                <a:latin typeface="Arial"/>
                <a:cs typeface="Arial"/>
              </a:rPr>
              <a:t>być </a:t>
            </a:r>
            <a:r>
              <a:rPr dirty="0" sz="2000" b="1">
                <a:solidFill>
                  <a:srgbClr val="00FFFF"/>
                </a:solidFill>
                <a:latin typeface="Arial"/>
                <a:cs typeface="Arial"/>
              </a:rPr>
              <a:t>dostępne </a:t>
            </a:r>
            <a:r>
              <a:rPr dirty="0" sz="2000" spc="-5" b="1">
                <a:solidFill>
                  <a:srgbClr val="00FFFF"/>
                </a:solidFill>
                <a:latin typeface="Arial"/>
                <a:cs typeface="Arial"/>
              </a:rPr>
              <a:t>pod </a:t>
            </a:r>
            <a:r>
              <a:rPr dirty="0" sz="2000" b="1">
                <a:solidFill>
                  <a:srgbClr val="00FFFF"/>
                </a:solidFill>
                <a:latin typeface="Arial"/>
                <a:cs typeface="Arial"/>
              </a:rPr>
              <a:t>adresem  </a:t>
            </a:r>
            <a:r>
              <a:rPr dirty="0" sz="2000" spc="-5" b="1">
                <a:solidFill>
                  <a:srgbClr val="00FFFF"/>
                </a:solidFill>
                <a:latin typeface="Arial"/>
                <a:cs typeface="Arial"/>
                <a:hlinkClick r:id="rId3"/>
              </a:rPr>
              <a:t>http://localhost/.</a:t>
            </a:r>
            <a:r>
              <a:rPr dirty="0" sz="2000" spc="-5" b="1">
                <a:solidFill>
                  <a:srgbClr val="00FFFF"/>
                </a:solidFill>
                <a:latin typeface="Arial"/>
                <a:cs typeface="Arial"/>
              </a:rPr>
              <a:t> Jeśli natomiast </a:t>
            </a:r>
            <a:r>
              <a:rPr dirty="0" sz="2000" b="1">
                <a:solidFill>
                  <a:srgbClr val="00FFFF"/>
                </a:solidFill>
                <a:latin typeface="Arial"/>
                <a:cs typeface="Arial"/>
              </a:rPr>
              <a:t>chcemy  </a:t>
            </a:r>
            <a:r>
              <a:rPr dirty="0" sz="2000" spc="-5" b="1">
                <a:solidFill>
                  <a:srgbClr val="00FFFF"/>
                </a:solidFill>
                <a:latin typeface="Arial"/>
                <a:cs typeface="Arial"/>
              </a:rPr>
              <a:t>podzielić </a:t>
            </a:r>
            <a:r>
              <a:rPr dirty="0" sz="2000" b="1">
                <a:solidFill>
                  <a:srgbClr val="00FFFF"/>
                </a:solidFill>
                <a:latin typeface="Arial"/>
                <a:cs typeface="Arial"/>
              </a:rPr>
              <a:t>naszą pracę na </a:t>
            </a:r>
            <a:r>
              <a:rPr dirty="0" sz="2000" spc="-5" b="1">
                <a:solidFill>
                  <a:srgbClr val="00FFFF"/>
                </a:solidFill>
                <a:latin typeface="Arial"/>
                <a:cs typeface="Arial"/>
              </a:rPr>
              <a:t>kilka kategorii,  </a:t>
            </a:r>
            <a:r>
              <a:rPr dirty="0" sz="2000" spc="5" b="1">
                <a:solidFill>
                  <a:srgbClr val="00FFFF"/>
                </a:solidFill>
                <a:latin typeface="Arial"/>
                <a:cs typeface="Arial"/>
              </a:rPr>
              <a:t>wchodzimy </a:t>
            </a:r>
            <a:r>
              <a:rPr dirty="0" sz="2000" spc="-5" b="1">
                <a:solidFill>
                  <a:srgbClr val="00FFFF"/>
                </a:solidFill>
                <a:latin typeface="Arial"/>
                <a:cs typeface="Arial"/>
              </a:rPr>
              <a:t>do katalogu </a:t>
            </a:r>
            <a:r>
              <a:rPr dirty="0" sz="2000" b="1">
                <a:solidFill>
                  <a:srgbClr val="00FFFF"/>
                </a:solidFill>
                <a:latin typeface="Arial"/>
                <a:cs typeface="Arial"/>
              </a:rPr>
              <a:t>o </a:t>
            </a:r>
            <a:r>
              <a:rPr dirty="0" sz="2000" spc="5" b="1">
                <a:solidFill>
                  <a:srgbClr val="00FFFF"/>
                </a:solidFill>
                <a:latin typeface="Arial"/>
                <a:cs typeface="Arial"/>
              </a:rPr>
              <a:t>nazwie </a:t>
            </a:r>
            <a:r>
              <a:rPr dirty="0" sz="2000" b="1">
                <a:solidFill>
                  <a:srgbClr val="00FFFF"/>
                </a:solidFill>
                <a:latin typeface="Arial"/>
                <a:cs typeface="Arial"/>
              </a:rPr>
              <a:t>httpd-  </a:t>
            </a:r>
            <a:r>
              <a:rPr dirty="0" sz="2000" spc="-5" b="1">
                <a:solidFill>
                  <a:srgbClr val="00FFFF"/>
                </a:solidFill>
                <a:latin typeface="Arial"/>
                <a:cs typeface="Arial"/>
              </a:rPr>
              <a:t>users. </a:t>
            </a:r>
            <a:r>
              <a:rPr dirty="0" sz="2000" spc="-20" b="1">
                <a:solidFill>
                  <a:srgbClr val="00FFFF"/>
                </a:solidFill>
                <a:latin typeface="Arial"/>
                <a:cs typeface="Arial"/>
              </a:rPr>
              <a:t>Tworzymy </a:t>
            </a:r>
            <a:r>
              <a:rPr dirty="0" sz="2000" spc="10" b="1">
                <a:solidFill>
                  <a:srgbClr val="00FFFF"/>
                </a:solidFill>
                <a:latin typeface="Arial"/>
                <a:cs typeface="Arial"/>
              </a:rPr>
              <a:t>wewnątrz nowy </a:t>
            </a:r>
            <a:r>
              <a:rPr dirty="0" sz="2000" spc="-5" b="1">
                <a:solidFill>
                  <a:srgbClr val="00FFFF"/>
                </a:solidFill>
                <a:latin typeface="Arial"/>
                <a:cs typeface="Arial"/>
              </a:rPr>
              <a:t>katalog,  który </a:t>
            </a:r>
            <a:r>
              <a:rPr dirty="0" sz="2000" b="1">
                <a:solidFill>
                  <a:srgbClr val="00FFFF"/>
                </a:solidFill>
                <a:latin typeface="Arial"/>
                <a:cs typeface="Arial"/>
              </a:rPr>
              <a:t>nazywamy </a:t>
            </a:r>
            <a:r>
              <a:rPr dirty="0" sz="2000" spc="5" b="1">
                <a:solidFill>
                  <a:srgbClr val="00FFFF"/>
                </a:solidFill>
                <a:latin typeface="Arial"/>
                <a:cs typeface="Arial"/>
              </a:rPr>
              <a:t>dowolnie, </a:t>
            </a:r>
            <a:r>
              <a:rPr dirty="0" sz="2000" b="1">
                <a:solidFill>
                  <a:srgbClr val="00FFFF"/>
                </a:solidFill>
                <a:latin typeface="Arial"/>
                <a:cs typeface="Arial"/>
              </a:rPr>
              <a:t>np. </a:t>
            </a:r>
            <a:r>
              <a:rPr dirty="0" sz="2000" spc="-5" b="1">
                <a:solidFill>
                  <a:srgbClr val="00FFFF"/>
                </a:solidFill>
                <a:latin typeface="Arial"/>
                <a:cs typeface="Arial"/>
              </a:rPr>
              <a:t>zmienne.  Wszystkie pliki </a:t>
            </a:r>
            <a:r>
              <a:rPr dirty="0" sz="2000" b="1">
                <a:solidFill>
                  <a:srgbClr val="00FFFF"/>
                </a:solidFill>
                <a:latin typeface="Arial"/>
                <a:cs typeface="Arial"/>
              </a:rPr>
              <a:t>w </a:t>
            </a:r>
            <a:r>
              <a:rPr dirty="0" sz="2000" spc="-5" b="1">
                <a:solidFill>
                  <a:srgbClr val="00FFFF"/>
                </a:solidFill>
                <a:latin typeface="Arial"/>
                <a:cs typeface="Arial"/>
              </a:rPr>
              <a:t>katalogu „zmienne”  będą </a:t>
            </a:r>
            <a:r>
              <a:rPr dirty="0" sz="2000" b="1">
                <a:solidFill>
                  <a:srgbClr val="00FFFF"/>
                </a:solidFill>
                <a:latin typeface="Arial"/>
                <a:cs typeface="Arial"/>
              </a:rPr>
              <a:t>dostępne </a:t>
            </a:r>
            <a:r>
              <a:rPr dirty="0" sz="2000" spc="-5" b="1">
                <a:solidFill>
                  <a:srgbClr val="00FFFF"/>
                </a:solidFill>
                <a:latin typeface="Arial"/>
                <a:cs typeface="Arial"/>
              </a:rPr>
              <a:t>pod </a:t>
            </a:r>
            <a:r>
              <a:rPr dirty="0" sz="2000" b="1">
                <a:solidFill>
                  <a:srgbClr val="00FFFF"/>
                </a:solidFill>
                <a:latin typeface="Arial"/>
                <a:cs typeface="Arial"/>
              </a:rPr>
              <a:t>adresem  </a:t>
            </a:r>
            <a:r>
              <a:rPr dirty="0" sz="2000" spc="-5" b="1">
                <a:solidFill>
                  <a:srgbClr val="00FFFF"/>
                </a:solidFill>
                <a:latin typeface="Arial"/>
                <a:cs typeface="Arial"/>
                <a:hlinkClick r:id="rId4"/>
              </a:rPr>
              <a:t>http://localhost/~zmienne/.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07559" y="1471930"/>
            <a:ext cx="5256530" cy="4432300"/>
          </a:xfrm>
          <a:custGeom>
            <a:avLst/>
            <a:gdLst/>
            <a:ahLst/>
            <a:cxnLst/>
            <a:rect l="l" t="t" r="r" b="b"/>
            <a:pathLst>
              <a:path w="5256530" h="4432300">
                <a:moveTo>
                  <a:pt x="5256530" y="0"/>
                </a:moveTo>
                <a:lnTo>
                  <a:pt x="0" y="0"/>
                </a:lnTo>
                <a:lnTo>
                  <a:pt x="0" y="4432300"/>
                </a:lnTo>
                <a:lnTo>
                  <a:pt x="5256530" y="4432300"/>
                </a:lnTo>
                <a:lnTo>
                  <a:pt x="5256530" y="0"/>
                </a:lnTo>
                <a:close/>
              </a:path>
            </a:pathLst>
          </a:custGeom>
          <a:solidFill>
            <a:srgbClr val="0101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685029" y="1497329"/>
            <a:ext cx="1406525" cy="314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29310" algn="l"/>
              </a:tabLst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Ki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a	</a:t>
            </a: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ow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5570">
              <a:lnSpc>
                <a:spcPts val="1505"/>
              </a:lnSpc>
            </a:pPr>
            <a:fld id="{81D60167-4931-47E6-BA6A-407CBD079E47}" type="slidenum">
              <a:rPr dirty="0"/>
              <a:t>8</a:t>
            </a:fld>
          </a:p>
        </p:txBody>
      </p:sp>
      <p:sp>
        <p:nvSpPr>
          <p:cNvPr id="8" name="object 8"/>
          <p:cNvSpPr txBox="1"/>
          <p:nvPr/>
        </p:nvSpPr>
        <p:spPr>
          <a:xfrm>
            <a:off x="6283452" y="1497329"/>
            <a:ext cx="1621155" cy="314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77825" algn="l"/>
              </a:tabLst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o	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strukturze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79744" y="1786890"/>
            <a:ext cx="1284605" cy="314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10" b="1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ą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00950" y="1519681"/>
            <a:ext cx="2172970" cy="582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487680">
              <a:lnSpc>
                <a:spcPts val="2280"/>
              </a:lnSpc>
              <a:tabLst>
                <a:tab pos="584835" algn="l"/>
                <a:tab pos="1960880" algn="l"/>
              </a:tabLst>
            </a:pP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000" spc="1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w	w  </a:t>
            </a: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o	</a:t>
            </a: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ka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,	</a:t>
            </a:r>
            <a:r>
              <a:rPr dirty="0" sz="2000" spc="-5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w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85029" y="1809242"/>
            <a:ext cx="1159510" cy="582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2280"/>
              </a:lnSpc>
            </a:pPr>
            <a:r>
              <a:rPr dirty="0" sz="2000" spc="-30" b="1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2000" spc="-165" b="1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.  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którym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60770" y="2076450"/>
            <a:ext cx="2109470" cy="314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zainstalowaliśmy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72473" y="2076450"/>
            <a:ext cx="910590" cy="314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2000" spc="60" b="1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000" spc="-11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,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85029" y="2366009"/>
            <a:ext cx="1503680" cy="314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000" spc="60" b="1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ć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39154" y="2366009"/>
            <a:ext cx="1334135" cy="314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27710" algn="l"/>
              </a:tabLst>
            </a:pP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s	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ę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dą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85029" y="2655570"/>
            <a:ext cx="1985010" cy="314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222375" algn="l"/>
              </a:tabLst>
            </a:pP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miejsca.	Jedno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853173" y="2655570"/>
            <a:ext cx="934719" cy="314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az</a:t>
            </a:r>
            <a:r>
              <a:rPr dirty="0" sz="2000" spc="-35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2000" spc="60" b="1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969758" y="2388361"/>
            <a:ext cx="1812289" cy="582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53975">
              <a:lnSpc>
                <a:spcPts val="2280"/>
              </a:lnSpc>
              <a:tabLst>
                <a:tab pos="574040" algn="l"/>
                <a:tab pos="1296035" algn="l"/>
                <a:tab pos="1489075" algn="l"/>
              </a:tabLst>
            </a:pP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ł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dirty="0" sz="2000" spc="70" b="1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e	</a:t>
            </a: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2000" spc="60" b="1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ę	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2000" spc="1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pd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,		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do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85029" y="2967481"/>
            <a:ext cx="3698240" cy="582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2280"/>
              </a:lnSpc>
              <a:tabLst>
                <a:tab pos="944880" algn="l"/>
                <a:tab pos="1111885" algn="l"/>
                <a:tab pos="1734185" algn="l"/>
                <a:tab pos="2511425" algn="l"/>
                <a:tab pos="3218815" algn="l"/>
              </a:tabLst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którego	</a:t>
            </a: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wrzucamy	wszelkie  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ma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ją	</a:t>
            </a: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2000" spc="-35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ć	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ę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pn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e	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390128" y="2967481"/>
            <a:ext cx="1393825" cy="582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34010" marR="5080" indent="-321945">
              <a:lnSpc>
                <a:spcPts val="2280"/>
              </a:lnSpc>
              <a:tabLst>
                <a:tab pos="755650" algn="l"/>
              </a:tabLst>
            </a:pP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,	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dirty="0" sz="2000" spc="1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óre  </a:t>
            </a: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dr</a:t>
            </a: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685029" y="3539794"/>
            <a:ext cx="5100955" cy="14566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94900"/>
              </a:lnSpc>
            </a:pP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http://localhost/.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 Jeśli natomiast chcemy  podzielić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naszą pracę 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na kilka kategorii,  </a:t>
            </a: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wchodzimy 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do katalogu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nazwie 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httpd-  users. </a:t>
            </a: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Tworzymy </a:t>
            </a:r>
            <a:r>
              <a:rPr dirty="0" sz="2000" spc="15" b="1">
                <a:solidFill>
                  <a:srgbClr val="FFFFFF"/>
                </a:solidFill>
                <a:latin typeface="Arial"/>
                <a:cs typeface="Arial"/>
              </a:rPr>
              <a:t>wewnątrz nowy 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katalog, 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który  nazywamy  dowolnie,  np.</a:t>
            </a:r>
            <a:r>
              <a:rPr dirty="0" sz="2000" spc="229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zmienne.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685029" y="4993132"/>
            <a:ext cx="2363470" cy="582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2280"/>
              </a:lnSpc>
              <a:tabLst>
                <a:tab pos="1217930" algn="l"/>
                <a:tab pos="1443355" algn="l"/>
                <a:tab pos="2152650" algn="l"/>
              </a:tabLst>
            </a:pPr>
            <a:r>
              <a:rPr dirty="0" sz="2000" spc="10" b="1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dirty="0" sz="2000" spc="-35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e	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i	w  </a:t>
            </a: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ę</a:t>
            </a: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ą	</a:t>
            </a: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ę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pne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233666" y="4970779"/>
            <a:ext cx="1072515" cy="604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40"/>
              </a:lnSpc>
            </a:pP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ka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endParaRPr sz="2000">
              <a:latin typeface="Arial"/>
              <a:cs typeface="Arial"/>
            </a:endParaRPr>
          </a:p>
          <a:p>
            <a:pPr marL="412750">
              <a:lnSpc>
                <a:spcPts val="2340"/>
              </a:lnSpc>
            </a:pP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pod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483092" y="4993132"/>
            <a:ext cx="1301115" cy="582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 marR="5080" indent="-229235">
              <a:lnSpc>
                <a:spcPts val="2280"/>
              </a:lnSpc>
            </a:pP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„z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mi</a:t>
            </a: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”  </a:t>
            </a: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dr</a:t>
            </a: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685029" y="5549900"/>
            <a:ext cx="3224530" cy="314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http://localhost/~zmienne/.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2578" rIns="0" bIns="0" rtlCol="0" vert="horz">
            <a:spAutoFit/>
          </a:bodyPr>
          <a:lstStyle/>
          <a:p>
            <a:pPr marL="389890">
              <a:lnSpc>
                <a:spcPct val="100000"/>
              </a:lnSpc>
            </a:pPr>
            <a:r>
              <a:rPr dirty="0" spc="-10"/>
              <a:t>Folder </a:t>
            </a:r>
            <a:r>
              <a:rPr dirty="0" spc="-5"/>
              <a:t>do </a:t>
            </a:r>
            <a:r>
              <a:rPr dirty="0" spc="-10"/>
              <a:t>udostępnienia </a:t>
            </a:r>
            <a:r>
              <a:rPr dirty="0"/>
              <a:t>w</a:t>
            </a:r>
            <a:r>
              <a:rPr dirty="0" spc="-40"/>
              <a:t> </a:t>
            </a:r>
            <a:r>
              <a:rPr dirty="0" spc="-5"/>
              <a:t>HTTP</a:t>
            </a:r>
          </a:p>
        </p:txBody>
      </p:sp>
      <p:sp>
        <p:nvSpPr>
          <p:cNvPr id="3" name="object 3"/>
          <p:cNvSpPr/>
          <p:nvPr/>
        </p:nvSpPr>
        <p:spPr>
          <a:xfrm>
            <a:off x="81280" y="979169"/>
            <a:ext cx="1790700" cy="18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15489" y="1071880"/>
            <a:ext cx="2160269" cy="274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248150" y="2087879"/>
            <a:ext cx="5634990" cy="4032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4248150"/>
            <a:ext cx="4248150" cy="504190"/>
          </a:xfrm>
          <a:custGeom>
            <a:avLst/>
            <a:gdLst/>
            <a:ahLst/>
            <a:cxnLst/>
            <a:rect l="l" t="t" r="r" b="b"/>
            <a:pathLst>
              <a:path w="4248150" h="504189">
                <a:moveTo>
                  <a:pt x="4248150" y="0"/>
                </a:moveTo>
                <a:lnTo>
                  <a:pt x="0" y="0"/>
                </a:lnTo>
                <a:lnTo>
                  <a:pt x="0" y="504189"/>
                </a:lnTo>
                <a:lnTo>
                  <a:pt x="4248150" y="504189"/>
                </a:lnTo>
                <a:lnTo>
                  <a:pt x="4248150" y="0"/>
                </a:lnTo>
                <a:close/>
              </a:path>
            </a:pathLst>
          </a:custGeom>
          <a:solidFill>
            <a:srgbClr val="CEE6F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4248150"/>
            <a:ext cx="4248150" cy="504190"/>
          </a:xfrm>
          <a:custGeom>
            <a:avLst/>
            <a:gdLst/>
            <a:ahLst/>
            <a:cxnLst/>
            <a:rect l="l" t="t" r="r" b="b"/>
            <a:pathLst>
              <a:path w="4248150" h="504189">
                <a:moveTo>
                  <a:pt x="2123440" y="504189"/>
                </a:moveTo>
                <a:lnTo>
                  <a:pt x="0" y="504189"/>
                </a:lnTo>
                <a:lnTo>
                  <a:pt x="0" y="0"/>
                </a:lnTo>
                <a:lnTo>
                  <a:pt x="4248150" y="0"/>
                </a:lnTo>
                <a:lnTo>
                  <a:pt x="4248150" y="504189"/>
                </a:lnTo>
                <a:lnTo>
                  <a:pt x="2123440" y="504189"/>
                </a:lnTo>
                <a:close/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71779" y="4304029"/>
            <a:ext cx="3874135" cy="37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 b="1">
                <a:solidFill>
                  <a:srgbClr val="00007F"/>
                </a:solidFill>
                <a:latin typeface="Arial"/>
                <a:cs typeface="Arial"/>
              </a:rPr>
              <a:t>Domyślny-&gt;</a:t>
            </a:r>
            <a:r>
              <a:rPr dirty="0" sz="2400" spc="-10" b="1">
                <a:solidFill>
                  <a:srgbClr val="00007F"/>
                </a:solidFill>
                <a:latin typeface="Arial"/>
                <a:cs typeface="Arial"/>
                <a:hlinkClick r:id="rId5"/>
              </a:rPr>
              <a:t>C:/WebServ/httpd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032250" y="4248150"/>
            <a:ext cx="1717039" cy="0"/>
          </a:xfrm>
          <a:custGeom>
            <a:avLst/>
            <a:gdLst/>
            <a:ahLst/>
            <a:cxnLst/>
            <a:rect l="l" t="t" r="r" b="b"/>
            <a:pathLst>
              <a:path w="1717039" h="0">
                <a:moveTo>
                  <a:pt x="0" y="0"/>
                </a:moveTo>
                <a:lnTo>
                  <a:pt x="1717039" y="0"/>
                </a:lnTo>
              </a:path>
            </a:pathLst>
          </a:custGeom>
          <a:ln w="35941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741670" y="4193540"/>
            <a:ext cx="162560" cy="107950"/>
          </a:xfrm>
          <a:custGeom>
            <a:avLst/>
            <a:gdLst/>
            <a:ahLst/>
            <a:cxnLst/>
            <a:rect l="l" t="t" r="r" b="b"/>
            <a:pathLst>
              <a:path w="162560" h="107950">
                <a:moveTo>
                  <a:pt x="0" y="0"/>
                </a:moveTo>
                <a:lnTo>
                  <a:pt x="0" y="10795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47700" y="4968240"/>
            <a:ext cx="3384550" cy="575310"/>
          </a:xfrm>
          <a:prstGeom prst="rect">
            <a:avLst/>
          </a:prstGeom>
          <a:solidFill>
            <a:srgbClr val="CEE6F4"/>
          </a:solidFill>
          <a:ln w="3175">
            <a:solidFill>
              <a:srgbClr val="7F7F7F"/>
            </a:solidFill>
          </a:ln>
        </p:spPr>
        <p:txBody>
          <a:bodyPr wrap="square" lIns="0" tIns="139700" rIns="0" bIns="0" rtlCol="0" vert="horz">
            <a:spAutoFit/>
          </a:bodyPr>
          <a:lstStyle/>
          <a:p>
            <a:pPr marL="123189">
              <a:lnSpc>
                <a:spcPct val="100000"/>
              </a:lnSpc>
              <a:spcBef>
                <a:spcPts val="1100"/>
              </a:spcBef>
            </a:pPr>
            <a:r>
              <a:rPr dirty="0" sz="1800" b="1">
                <a:solidFill>
                  <a:srgbClr val="00007F"/>
                </a:solidFill>
                <a:latin typeface="Arial"/>
                <a:cs typeface="Arial"/>
              </a:rPr>
              <a:t>Można wymienić </a:t>
            </a:r>
            <a:r>
              <a:rPr dirty="0" sz="1800" spc="-5" b="1">
                <a:solidFill>
                  <a:srgbClr val="00007F"/>
                </a:solidFill>
                <a:latin typeface="Arial"/>
                <a:cs typeface="Arial"/>
              </a:rPr>
              <a:t>na</a:t>
            </a:r>
            <a:r>
              <a:rPr dirty="0" sz="1800" spc="-100" b="1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00007F"/>
                </a:solidFill>
                <a:latin typeface="Arial"/>
                <a:cs typeface="Arial"/>
              </a:rPr>
              <a:t>dowolny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032250" y="4380229"/>
            <a:ext cx="1729739" cy="731520"/>
          </a:xfrm>
          <a:custGeom>
            <a:avLst/>
            <a:gdLst/>
            <a:ahLst/>
            <a:cxnLst/>
            <a:rect l="l" t="t" r="r" b="b"/>
            <a:pathLst>
              <a:path w="1729739" h="731520">
                <a:moveTo>
                  <a:pt x="0" y="731520"/>
                </a:moveTo>
                <a:lnTo>
                  <a:pt x="1729739" y="0"/>
                </a:lnTo>
              </a:path>
            </a:pathLst>
          </a:custGeom>
          <a:ln w="35941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734050" y="4320540"/>
            <a:ext cx="170180" cy="111760"/>
          </a:xfrm>
          <a:custGeom>
            <a:avLst/>
            <a:gdLst/>
            <a:ahLst/>
            <a:cxnLst/>
            <a:rect l="l" t="t" r="r" b="b"/>
            <a:pathLst>
              <a:path w="170179" h="111760">
                <a:moveTo>
                  <a:pt x="170179" y="0"/>
                </a:moveTo>
                <a:lnTo>
                  <a:pt x="0" y="12700"/>
                </a:lnTo>
                <a:lnTo>
                  <a:pt x="41910" y="111760"/>
                </a:lnTo>
                <a:lnTo>
                  <a:pt x="17017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5570">
              <a:lnSpc>
                <a:spcPts val="1505"/>
              </a:lnSpc>
            </a:pPr>
            <a:fld id="{81D60167-4931-47E6-BA6A-407CBD079E47}" type="slidenum">
              <a:rPr dirty="0"/>
              <a:t>8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Jolanta Wielgórska</dc:creator>
  <dcterms:created xsi:type="dcterms:W3CDTF">2017-01-29T18:51:07Z</dcterms:created>
  <dcterms:modified xsi:type="dcterms:W3CDTF">2017-01-29T18:51:07Z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2015-02-02T00:00:00Z</vt:filetime>
  </property>
  <property fmtid="{D5CDD505-2E9C-101B-9397-08002B2CF9AE}" pid="3" name="Creator">
    <vt:lpwstr>Impress</vt:lpwstr>
  </property>
  <property fmtid="{D5CDD505-2E9C-101B-9397-08002B2CF9AE}" pid="4" name="LastSaved">
    <vt:filetime>2017-01-29T00:00:00Z</vt:filetime>
  </property>
</Properties>
</file>