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344" r:id="rId3"/>
    <p:sldId id="324" r:id="rId4"/>
    <p:sldId id="331" r:id="rId5"/>
    <p:sldId id="332" r:id="rId6"/>
    <p:sldId id="340" r:id="rId7"/>
    <p:sldId id="328" r:id="rId8"/>
    <p:sldId id="329" r:id="rId9"/>
    <p:sldId id="334" r:id="rId10"/>
    <p:sldId id="336" r:id="rId11"/>
    <p:sldId id="335" r:id="rId12"/>
    <p:sldId id="330" r:id="rId13"/>
    <p:sldId id="341" r:id="rId14"/>
    <p:sldId id="333" r:id="rId15"/>
    <p:sldId id="337" r:id="rId16"/>
    <p:sldId id="339" r:id="rId17"/>
    <p:sldId id="338" r:id="rId18"/>
    <p:sldId id="343" r:id="rId19"/>
    <p:sldId id="263" r:id="rId20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4ADC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2" autoAdjust="0"/>
    <p:restoredTop sz="95469" autoAdjust="0"/>
  </p:normalViewPr>
  <p:slideViewPr>
    <p:cSldViewPr>
      <p:cViewPr varScale="1">
        <p:scale>
          <a:sx n="82" d="100"/>
          <a:sy n="82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442A6-A4CE-4CB9-827B-B552BB13C8A5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F892B-2A5F-4CC1-A5E6-3BE676580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160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61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pl-PL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46127C-D602-4D32-BE62-44CA23A5E1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DF87-2297-47BF-9C32-1E34CCD4AD7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A5F0-A5D7-4A8E-B411-FE10C144EA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3C71-7B07-4D9F-A75F-1D8A0F78197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E454-B7E4-48DA-A2B9-764256DF490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A5A2C-5CC2-461B-9F15-9977551091C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407C-D4A7-44C8-9DF4-4AD2484050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0A3AB-8A36-46BD-A447-2080875F318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DCCF7-BB39-4BFD-9DFB-1733359E591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037C0-3B8C-413B-91DC-4B4F3EBC9D5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40D9-7F2B-4B30-9F93-1DEC45D3D53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8B0AE7-9D36-4180-9536-78E2CDBDBDD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l.wikipedia.org/wiki/Tekst_(literatura)" TargetMode="External"/><Relationship Id="rId7" Type="http://schemas.openxmlformats.org/officeDocument/2006/relationships/hyperlink" Target="http://pl.wikipedia.org/wiki/Wideo" TargetMode="External"/><Relationship Id="rId2" Type="http://schemas.openxmlformats.org/officeDocument/2006/relationships/hyperlink" Target="http://pl.wikipedia.org/wiki/%C5%9Arodki_masowego_przekaz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Film_animowany" TargetMode="External"/><Relationship Id="rId5" Type="http://schemas.openxmlformats.org/officeDocument/2006/relationships/hyperlink" Target="http://pl.wikipedia.org/wiki/Grafika" TargetMode="External"/><Relationship Id="rId4" Type="http://schemas.openxmlformats.org/officeDocument/2006/relationships/hyperlink" Target="http://pl.wikipedia.org/wiki/D%C5%BAwi%C4%99k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 txBox="1">
            <a:spLocks/>
          </p:cNvSpPr>
          <p:nvPr/>
        </p:nvSpPr>
        <p:spPr bwMode="auto">
          <a:xfrm>
            <a:off x="1835696" y="28529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Wykorzystanie grafiki komputerowej </a:t>
            </a:r>
            <a:b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multimediów w e-learningu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96B624D-8850-4E29-A48E-14802353FC9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48893" y="4076685"/>
            <a:ext cx="7678737" cy="1815882"/>
          </a:xfrm>
        </p:spPr>
        <p:txBody>
          <a:bodyPr/>
          <a:lstStyle/>
          <a:p>
            <a:r>
              <a:rPr lang="pl-PL" sz="1600" b="1" dirty="0">
                <a:latin typeface="+mn-lt"/>
              </a:rPr>
              <a:t>rezultat projektu</a:t>
            </a:r>
            <a:br>
              <a:rPr lang="pl-PL" sz="1600" dirty="0">
                <a:latin typeface="+mn-lt"/>
              </a:rPr>
            </a:br>
            <a:r>
              <a:rPr lang="pl-PL" sz="1600" b="1" i="1" dirty="0">
                <a:latin typeface="+mn-lt"/>
              </a:rPr>
              <a:t>Nowe Technologie wsparciem dla edukacji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nr umowy - POWERSE-2018-1-PL01-KA101-049291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realizowanego ze środków POWER na zasadach programu Erasmus+</a:t>
            </a:r>
            <a:br>
              <a:rPr lang="pl-PL" sz="1600" dirty="0">
                <a:latin typeface="+mn-lt"/>
              </a:rPr>
            </a:br>
            <a:r>
              <a:rPr lang="pl-PL" sz="1600" b="1" dirty="0">
                <a:latin typeface="+mn-lt"/>
              </a:rPr>
              <a:t>sektor Edukacja szkolna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 „Ponadnarodowa mobilność kadry edukacji szkolnej” </a:t>
            </a:r>
            <a:br>
              <a:rPr lang="pl-PL" sz="1600" dirty="0">
                <a:latin typeface="+mn-lt"/>
              </a:rPr>
            </a:br>
            <a:endParaRPr lang="pl-PL" sz="1600" dirty="0">
              <a:latin typeface="+mn-lt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CB0A9CA-FB57-44BC-87DF-6ADA071B3983}"/>
              </a:ext>
            </a:extLst>
          </p:cNvPr>
          <p:cNvGrpSpPr/>
          <p:nvPr/>
        </p:nvGrpSpPr>
        <p:grpSpPr>
          <a:xfrm>
            <a:off x="0" y="476672"/>
            <a:ext cx="9144000" cy="1387694"/>
            <a:chOff x="0" y="640230"/>
            <a:chExt cx="9144000" cy="1296144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D8C9D99-0F0B-44AA-A682-557161DCAA12}"/>
                </a:ext>
              </a:extLst>
            </p:cNvPr>
            <p:cNvSpPr/>
            <p:nvPr/>
          </p:nvSpPr>
          <p:spPr bwMode="auto">
            <a:xfrm>
              <a:off x="0" y="640230"/>
              <a:ext cx="9144000" cy="12961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6A14C1C-44F0-46BD-9406-4A5384A4AB0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80" y="784247"/>
              <a:ext cx="7534089" cy="818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C329814-D6C7-499C-8FD3-5DD956C46E2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187" y="1026001"/>
              <a:ext cx="1397625" cy="818823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AA0D94B-B3B4-4B93-A0BC-DA541D1DCA69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71DCC8EC-47D6-432B-BAEC-DDB4C99C20F7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196705E4-BB0C-4BFC-83DF-1088049665D9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F60B9AF3-3A90-4CEF-A01E-DC87934E2D92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15806"/>
            <a:ext cx="8162925" cy="830997"/>
          </a:xfrm>
        </p:spPr>
        <p:txBody>
          <a:bodyPr/>
          <a:lstStyle/>
          <a:p>
            <a:r>
              <a:rPr lang="pl-PL" sz="2400" dirty="0"/>
              <a:t>Grafika rastrowa </a:t>
            </a:r>
            <a:br>
              <a:rPr lang="pl-PL" sz="2400" dirty="0"/>
            </a:br>
            <a:r>
              <a:rPr lang="pl-PL" sz="2400" dirty="0"/>
              <a:t>–rozdzielczość ekranowa</a:t>
            </a:r>
            <a:endParaRPr lang="fr-FR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28801" y="2094160"/>
            <a:ext cx="38877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ekran 1024x768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99592" y="3212976"/>
            <a:ext cx="3702620" cy="2520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l="9537" t="38977" r="30502" b="34436"/>
          <a:stretch>
            <a:fillRect/>
          </a:stretch>
        </p:blipFill>
        <p:spPr bwMode="auto">
          <a:xfrm>
            <a:off x="954967" y="3873376"/>
            <a:ext cx="3630612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340025" y="5157663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72 dpi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331640" y="3362995"/>
            <a:ext cx="251963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l-PL" sz="1600" dirty="0"/>
              <a:t>Rozmiar 1024x768 </a:t>
            </a:r>
            <a:r>
              <a:rPr lang="pl-PL" sz="1600" dirty="0" err="1"/>
              <a:t>piks</a:t>
            </a:r>
            <a:endParaRPr lang="pl-PL" sz="1600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864063" y="3212976"/>
            <a:ext cx="3702620" cy="2520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 l="9537" t="38977" r="30502" b="34436"/>
          <a:stretch>
            <a:fillRect/>
          </a:stretch>
        </p:blipFill>
        <p:spPr bwMode="auto">
          <a:xfrm>
            <a:off x="6267698" y="4297697"/>
            <a:ext cx="99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445498" y="5106864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/>
              <a:t>72 </a:t>
            </a:r>
            <a:r>
              <a:rPr lang="pl-PL" dirty="0" err="1"/>
              <a:t>dpi</a:t>
            </a:r>
            <a:endParaRPr lang="pl-PL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505420" y="3429000"/>
            <a:ext cx="23050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l-PL" sz="1600" dirty="0"/>
              <a:t>Rozmiar 300x185 </a:t>
            </a:r>
            <a:r>
              <a:rPr lang="pl-PL" sz="1600" dirty="0" err="1"/>
              <a:t>piks</a:t>
            </a:r>
            <a:endParaRPr lang="pl-PL" sz="160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E4EB700-3D8E-447B-B3FE-1D7C6DCFD057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94550F0-9D4D-4A33-A3F0-E6020D4932D3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D36F2E96-47F5-4387-98A0-0BCC08EE6425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5F5F067A-1036-4388-A156-C191F73CF1AB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C43E77BD-3467-4F9D-BFED-E118E11C880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F96492EF-58CC-455F-8B67-81575930F362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CDCE7BE8-9339-4FC4-BE55-42E530CD24AF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EC94D503-EEAD-4A34-A93D-BDA323275FD0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5ED4535F-EAAE-417C-B14D-8AAB359473DA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3F676806-B339-4302-8831-4F4F17E2A8A6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854" y="1039900"/>
            <a:ext cx="8162925" cy="523220"/>
          </a:xfrm>
        </p:spPr>
        <p:txBody>
          <a:bodyPr/>
          <a:lstStyle/>
          <a:p>
            <a:r>
              <a:rPr lang="pl-PL" sz="2800" dirty="0"/>
              <a:t>Grafika rastrowa –kolory</a:t>
            </a:r>
            <a:endParaRPr lang="fr-FR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6854" y="1866865"/>
            <a:ext cx="80385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400" dirty="0"/>
              <a:t>Na objętość zbioru graficznego istotny wpływ ma również ilość możliwych do zapamiętania kolorów.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400" b="1" dirty="0"/>
              <a:t>	Im więcej kolorów tym większa objętość.</a:t>
            </a:r>
            <a:r>
              <a:rPr lang="pl-PL" sz="14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400" dirty="0"/>
              <a:t>Do zapamiętania wystąpień 16 777 216 kolorów na tej samej powierzchni trzeba użyć większej ilości bitów niż do zapamiętania 256 kolorów.</a:t>
            </a:r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20876" t="16415" r="39458" b="9744"/>
          <a:stretch>
            <a:fillRect/>
          </a:stretch>
        </p:blipFill>
        <p:spPr>
          <a:xfrm>
            <a:off x="5004048" y="2862790"/>
            <a:ext cx="2137965" cy="3224110"/>
          </a:xfrm>
          <a:prstGeom prst="rect">
            <a:avLst/>
          </a:prstGeom>
          <a:noFill/>
          <a:ln/>
        </p:spPr>
      </p:pic>
      <p:pic>
        <p:nvPicPr>
          <p:cNvPr id="15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21988" t="18590" r="41704" b="13782"/>
          <a:stretch>
            <a:fillRect/>
          </a:stretch>
        </p:blipFill>
        <p:spPr>
          <a:xfrm>
            <a:off x="2267744" y="2862790"/>
            <a:ext cx="2232248" cy="3224110"/>
          </a:xfrm>
          <a:prstGeom prst="rect">
            <a:avLst/>
          </a:prstGeom>
          <a:noFill/>
          <a:ln/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6052CE62-8C03-492F-BF45-F2D600479E40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99A68CCC-7EBB-471B-855F-5F459FA9F6C2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9A24CF5C-4DB3-4602-B399-25CA10CC5A0F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id="{22E35416-F880-4701-9686-54ADF1519950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20A36855-F1FE-468D-9789-1C2D2F01C7D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09206604-0B78-45C0-91A0-34405AE5E7B7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2AC2BF53-A879-4233-9144-823768D04CB4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4F6771D5-F17A-428B-86C2-02E577820748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9B0A87B7-9595-4366-8F55-EB0F9496B3CC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39BF0D65-CA5C-47E9-B2BA-20DADD9A253B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pl-PL" sz="3600" b="1" dirty="0"/>
              <a:t>Grafika wektorowa</a:t>
            </a:r>
            <a:endParaRPr lang="fr-FR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362982"/>
            <a:ext cx="8110537" cy="4191000"/>
          </a:xfrm>
          <a:ln/>
        </p:spPr>
        <p:txBody>
          <a:bodyPr/>
          <a:lstStyle/>
          <a:p>
            <a:pPr eaLnBrk="1" hangingPunct="1"/>
            <a:r>
              <a:rPr lang="pl-PL" sz="1600" dirty="0"/>
              <a:t>Obrazy generowane są </a:t>
            </a:r>
            <a:r>
              <a:rPr lang="pl-PL" sz="1600" b="1" dirty="0"/>
              <a:t>z obiektów </a:t>
            </a:r>
            <a:r>
              <a:rPr lang="pl-PL" sz="1600" dirty="0"/>
              <a:t>prostych (linie, punkty, koła, …).</a:t>
            </a:r>
          </a:p>
          <a:p>
            <a:pPr eaLnBrk="1" hangingPunct="1"/>
            <a:r>
              <a:rPr lang="pl-PL" sz="1600" dirty="0"/>
              <a:t>Obraz zapisany przy pomocy </a:t>
            </a:r>
            <a:r>
              <a:rPr lang="pl-PL" sz="1600" b="1" dirty="0"/>
              <a:t>wektorów</a:t>
            </a:r>
            <a:r>
              <a:rPr lang="pl-PL" sz="1600" dirty="0"/>
              <a:t> opisujących położenie elementów, czyli za pomocą </a:t>
            </a:r>
            <a:r>
              <a:rPr lang="pl-PL" sz="1600" b="1" dirty="0"/>
              <a:t>wzorów matematycznych</a:t>
            </a:r>
            <a:r>
              <a:rPr lang="pl-PL" sz="1600" dirty="0"/>
              <a:t>.</a:t>
            </a:r>
          </a:p>
          <a:p>
            <a:pPr eaLnBrk="1" hangingPunct="1"/>
            <a:r>
              <a:rPr lang="pl-PL" sz="1600" dirty="0"/>
              <a:t>Wykorzystywana dla elementów wymagających dużej precyzji</a:t>
            </a:r>
          </a:p>
          <a:p>
            <a:pPr lvl="1" eaLnBrk="1" hangingPunct="1"/>
            <a:r>
              <a:rPr lang="pl-PL" sz="1600" dirty="0"/>
              <a:t>Rysunek techniczny,</a:t>
            </a:r>
          </a:p>
          <a:p>
            <a:pPr lvl="1" eaLnBrk="1" hangingPunct="1"/>
            <a:r>
              <a:rPr lang="pl-PL" sz="1600" dirty="0"/>
              <a:t>Projekt logo firmy,</a:t>
            </a:r>
          </a:p>
          <a:p>
            <a:pPr lvl="1" eaLnBrk="1" hangingPunct="1"/>
            <a:r>
              <a:rPr lang="pl-PL" sz="1600" dirty="0"/>
              <a:t>Film animowany,</a:t>
            </a:r>
          </a:p>
          <a:p>
            <a:pPr lvl="1" eaLnBrk="1" hangingPunct="1"/>
            <a:r>
              <a:rPr lang="pl-PL" sz="1600" dirty="0"/>
              <a:t>Wizytówka.</a:t>
            </a:r>
            <a:endParaRPr lang="pl-PL" sz="1600" i="1" dirty="0"/>
          </a:p>
          <a:p>
            <a:pPr eaLnBrk="1" hangingPunct="1"/>
            <a:r>
              <a:rPr lang="pl-PL" sz="1600" dirty="0"/>
              <a:t>Przykładowe programy do grafiki wektorowej: </a:t>
            </a:r>
            <a:br>
              <a:rPr lang="pl-PL" sz="1600" dirty="0"/>
            </a:br>
            <a:r>
              <a:rPr lang="pl-PL" sz="1600" i="1" dirty="0"/>
              <a:t>Corel Draw, </a:t>
            </a:r>
            <a:r>
              <a:rPr lang="pl-PL" sz="1600" i="1" dirty="0" err="1"/>
              <a:t>Flash</a:t>
            </a:r>
            <a:r>
              <a:rPr lang="pl-PL" sz="1600" i="1" dirty="0"/>
              <a:t>, Ilustrator, Maya</a:t>
            </a:r>
            <a:r>
              <a:rPr lang="pl-PL" sz="1600" dirty="0"/>
              <a:t>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E0DF57-23E5-476C-9997-F1D260DCEBF1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B827D0B4-9AA7-4C07-8F81-6023EA4A131A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18E19DF3-047A-407A-BD5A-FE23B86369B6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4E738C4E-32D5-4AAE-A0D8-E06809C6349D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CBC02A07-40FC-4F52-A0AE-317F7179D682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AF5DEDD8-BF82-4BBB-98DC-EABAB68F6373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7577635-33B0-4C2F-8D52-ABA21E1ECBF2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DFD95C32-AF2B-4C5B-BA22-63DC85F53E5C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0A866A87-6AEF-4749-8E6C-2D07AEB8B845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61F8770E-D7E0-4FFC-8832-3A3531534AA8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pl-PL" sz="3600" b="1" dirty="0"/>
              <a:t>Grafika wektorowa</a:t>
            </a:r>
            <a:endParaRPr lang="fr-F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227" y="2220377"/>
            <a:ext cx="373799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72" y="2197257"/>
            <a:ext cx="3888432" cy="34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200094C0-1C88-4BC6-B3D9-57B4F94D9B91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B389713-3221-484E-B5E3-ECDECCC9A62D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8A0D9064-E45A-463D-BA75-D0EE432B0CF2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CCD23BC2-1685-4CAA-9D73-D7B0E847FF2C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8BA60CBB-A2F8-4D8F-9369-6C9981591CD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0054CC28-0101-45D4-8CB7-52D70C6EB8DA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185C135-440D-443F-AA4F-D097BFF81720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3398123-3FF2-4876-8C93-7B0EDA774640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EE78EFC-D7C2-46C1-9DFE-5FE1C1386EED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692451F0-B76B-4817-8AC8-ED06A6C8B1D1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8600" y="2050207"/>
            <a:ext cx="9505056" cy="1080120"/>
          </a:xfrm>
          <a:ln/>
        </p:spPr>
        <p:txBody>
          <a:bodyPr/>
          <a:lstStyle/>
          <a:p>
            <a:pPr marL="1800000" indent="0" eaLnBrk="1" hangingPunct="1">
              <a:buNone/>
            </a:pPr>
            <a:r>
              <a:rPr lang="pl-PL" sz="1600" dirty="0"/>
              <a:t>Różnice między rysunkiem rastrowym a wektorowym są olbrzymie. Szczególnie widoczne są podczas skalowania (zmian rozmiarów).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5481" y="1042677"/>
            <a:ext cx="77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Porównanie grafiki rastrowej i wektorowej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079" y="3134631"/>
            <a:ext cx="3959225" cy="2406650"/>
          </a:xfrm>
          <a:prstGeom prst="rect">
            <a:avLst/>
          </a:prstGeom>
          <a:noFill/>
          <a:ln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l="33368" t="37146" r="32414" b="27985"/>
          <a:stretch>
            <a:fillRect/>
          </a:stretch>
        </p:blipFill>
        <p:spPr>
          <a:xfrm>
            <a:off x="4931543" y="2840150"/>
            <a:ext cx="3744913" cy="2995612"/>
          </a:xfrm>
          <a:prstGeom prst="rect">
            <a:avLst/>
          </a:prstGeom>
          <a:noFill/>
          <a:ln/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E00F20A1-39B1-4546-A043-B92CB5563CA5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7C0A5EB3-4E0B-41D7-A6B8-31187CB7E2A3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3B0DD3B0-A911-4D31-B3EE-103CEF0BB18E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576A9EE0-E28A-4BBF-B14B-8BDDC73EBF96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82025744-E5C6-44A4-8384-A77232BE7E0E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Obraz 14">
                <a:extLst>
                  <a:ext uri="{FF2B5EF4-FFF2-40B4-BE49-F238E27FC236}">
                    <a16:creationId xmlns:a16="http://schemas.microsoft.com/office/drawing/2014/main" id="{301255EF-1704-4F4A-BF88-42FE0E857506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2081120F-6C4B-4EA4-BE43-0C640C3D6971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CA573D7F-A52C-4E88-8A37-0CD1D7DC6EB2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FD710528-458B-4EB0-98B6-5A4884488EF9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B8845394-AF91-4CE9-9E12-FD5A13518A83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819505" y="2012678"/>
            <a:ext cx="7776864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/>
              <a:t>W </a:t>
            </a:r>
            <a:r>
              <a:rPr lang="pl-PL" sz="1600" b="1" dirty="0"/>
              <a:t>rysunku rastrowym</a:t>
            </a:r>
            <a:r>
              <a:rPr lang="pl-PL" sz="1600" dirty="0"/>
              <a:t> wszystko jest zapamiętane punkt po punkcie (piksel po pikselu). Tak więc mały rysunek jest zapamiętany jako określona liczba punktów. Po powiększeniu te małe punkty stają się duże, a na dodatek jest ich tyle samo (tyle że o większych rozmiarach).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/>
              <a:t>Różnica między małym a dużym odcinkiem polega więc na powiększeniu punktów, których ilość jest stała.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/>
              <a:t>	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pl-PL" sz="16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pl-PL" sz="16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/>
              <a:t>W </a:t>
            </a:r>
            <a:r>
              <a:rPr lang="pl-PL" sz="1600" b="1" dirty="0"/>
              <a:t>rysunku wektorowym</a:t>
            </a:r>
            <a:r>
              <a:rPr lang="pl-PL" sz="1600" dirty="0"/>
              <a:t> odcinek jest zapamiętywany jako zbiór dwóch punktów (początkowego i końcowego) o określonych współrzędnych. Program  oblicza pośrednie punkty ze wzoru matematycznego i następnie wyświetla na ekranie. Powiększenie odcinka w tym przypadku polega na obliczeniu na nowo punktów pośrednich.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pl-PL" sz="1600" dirty="0"/>
              <a:t>Podobna sytuacja  występuje w przypadku okręgu. W rysunku rastrowym powiększane są punkty składowe małego okręgu, a w przypadku rysunku wektorowego możemy sobie wyobrazić, że okrąg jest zapamiętany w postaci współrzędnych środka i promienia według których możemy obliczyć i wyświetlić odpowiedniej wielkości okrąg bez utraty jakości.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1D20FA1-6B68-4AB5-88FD-B6806AC3CF9B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91E99A3-2F4B-4232-A090-D7D8D3C4BC99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731665AC-64A4-4825-AB2D-217932A1F740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EA9CC36B-5B91-4EFA-84CE-A5DA538C7164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D0709DFC-3C66-407B-95BE-5A18DC42337F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86A373A0-F88A-4594-AF80-9756D3EB540F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89F10211-D808-4401-9BC5-712257A1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" y="1042677"/>
            <a:ext cx="77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Porównanie grafiki rastrowej i wektorowej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4CA7E06-1AA0-4713-9E00-6150CF5ABF37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D610A9A9-6936-4B84-A72C-CD95B6114109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636BFFCB-7DDC-4FCC-AEF0-9C6C85B414A2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D73655AC-4227-463B-8644-4ADEE8E9D5FA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76" y="2494036"/>
            <a:ext cx="24352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62140"/>
            <a:ext cx="2968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469" y="2855008"/>
            <a:ext cx="26527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C205CB8-6E25-4CE9-A9ED-77030095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" y="1042677"/>
            <a:ext cx="77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Porównanie grafiki rastrowej i wektorowej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512E7BE-602F-47EC-AA3C-172254E1BDD8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B175383A-3DCD-4510-A51D-6F6A80C69E6E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B3126648-ADBD-42A6-8231-062F8F8C1AD9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5066749F-EC6D-419C-8520-8A390CC00826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5" name="Obraz 14">
                <a:extLst>
                  <a:ext uri="{FF2B5EF4-FFF2-40B4-BE49-F238E27FC236}">
                    <a16:creationId xmlns:a16="http://schemas.microsoft.com/office/drawing/2014/main" id="{AD390A92-FF0C-4F88-BB80-66981A9F45D2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280A35BF-03D3-4051-ADD6-EA9CF82A805F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F8CE2A8-CEEE-4143-AD37-EDFE75E35C94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A4A115D6-C316-4336-A80C-DF8EF22E7342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D7927DD9-E55B-4B4D-A062-EBE299165257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3160B952-FA73-44C9-9665-315D996A2AFB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1113131"/>
            <a:ext cx="7793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kolorów RGB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27584" y="2039779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pl-PL" sz="1800" b="1" dirty="0"/>
              <a:t>RGB</a:t>
            </a:r>
            <a:r>
              <a:rPr lang="pl-PL" sz="1800" dirty="0"/>
              <a:t> – jeden z modeli przestrzeni barw, opisywanej współrzędnymi RGB. Jego nazwa powstała ze złożenia pierwszych liter angielskich nazw barw: </a:t>
            </a:r>
            <a:r>
              <a:rPr lang="pl-PL" sz="1800" b="1" dirty="0"/>
              <a:t>R</a:t>
            </a:r>
            <a:r>
              <a:rPr lang="pl-PL" sz="1800" dirty="0"/>
              <a:t> – </a:t>
            </a:r>
            <a:r>
              <a:rPr lang="pl-PL" sz="1800" i="1" dirty="0"/>
              <a:t>red</a:t>
            </a:r>
            <a:r>
              <a:rPr lang="pl-PL" sz="1800" dirty="0"/>
              <a:t> (czerwonej), </a:t>
            </a:r>
            <a:r>
              <a:rPr lang="pl-PL" sz="1800" b="1" dirty="0"/>
              <a:t>G</a:t>
            </a:r>
            <a:r>
              <a:rPr lang="pl-PL" sz="1800" dirty="0"/>
              <a:t> – </a:t>
            </a:r>
            <a:r>
              <a:rPr lang="pl-PL" sz="1800" i="1" dirty="0" err="1"/>
              <a:t>green</a:t>
            </a:r>
            <a:r>
              <a:rPr lang="pl-PL" sz="1800" dirty="0"/>
              <a:t> (zielonej) i </a:t>
            </a:r>
            <a:r>
              <a:rPr lang="pl-PL" sz="1800" b="1" dirty="0"/>
              <a:t>B</a:t>
            </a:r>
            <a:r>
              <a:rPr lang="pl-PL" sz="1800" dirty="0"/>
              <a:t> – </a:t>
            </a:r>
            <a:r>
              <a:rPr lang="pl-PL" sz="1800" i="1" dirty="0" err="1"/>
              <a:t>blue</a:t>
            </a:r>
            <a:r>
              <a:rPr lang="pl-PL" sz="1800" dirty="0"/>
              <a:t> (niebieskiej), z których model ten się składa. Jest to model wynikający z właściwości odbiorczych ludzkiego oka, w którym wrażenie widzenia dowolnej barwy można wywołać przez zmieszanie w ustalonych proporcjach trzech wiązek światła o barwie czerwonej, zielonej i niebieskiej.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9DADDE8-CA36-4C5E-9922-CCDBDE398527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2C01ED7-B3B2-425E-970F-DD78DC6EF61E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60C38AFD-EA90-4C4C-8E30-FA0A88343B79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76070123-4F24-4A43-9087-D2AE9BFB0348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C4C89DA5-BBAD-491B-B618-A491E5BEA150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E482AEB-DC98-457B-8823-F9E5B8C1949B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67798ADB-D872-40E8-B206-B2836F6AFE98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7367E09B-1A4B-4CFA-9129-FCC9C9B2627F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8CA6E1A8-B715-422D-AC45-FC007E3FADB6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94A8CBA1-CE91-41C7-AAFD-3834174B7AF1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DDA2342-43FE-42A0-BDB5-7B577D9E1F14}"/>
              </a:ext>
            </a:extLst>
          </p:cNvPr>
          <p:cNvGrpSpPr/>
          <p:nvPr/>
        </p:nvGrpSpPr>
        <p:grpSpPr>
          <a:xfrm>
            <a:off x="5508104" y="2132856"/>
            <a:ext cx="3240360" cy="3274909"/>
            <a:chOff x="5508104" y="2132856"/>
            <a:chExt cx="3240360" cy="3274909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A43EE3EF-6AF7-4717-85FB-9D6874360215}"/>
                </a:ext>
              </a:extLst>
            </p:cNvPr>
            <p:cNvSpPr/>
            <p:nvPr/>
          </p:nvSpPr>
          <p:spPr bwMode="auto">
            <a:xfrm>
              <a:off x="5508104" y="2132856"/>
              <a:ext cx="3240360" cy="32749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345C9C65-4B50-42BA-B542-F51B63B29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6759" y="2326087"/>
              <a:ext cx="2915057" cy="29150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1113131"/>
            <a:ext cx="7793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kolorów CMYK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35348" y="2001479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pl-PL" sz="1800" b="1" dirty="0"/>
              <a:t>CMYK</a:t>
            </a:r>
            <a:r>
              <a:rPr lang="pl-PL" sz="1800" dirty="0"/>
              <a:t> – zestaw czterech podstawowych kolorów farb drukarskich stosowanych powszechnie w druku kolorowym w poligrafii i metodach pokrewnych (atramenty, tonery i inne materiały barwiące w drukarkach komputerowych, kserokopiarkach itp.). Na zestaw tych kolorów mówi się również </a:t>
            </a:r>
            <a:r>
              <a:rPr lang="pl-PL" sz="1800" b="1" dirty="0"/>
              <a:t>barwy procesowe</a:t>
            </a:r>
            <a:r>
              <a:rPr lang="pl-PL" sz="1800" dirty="0"/>
              <a:t> lub </a:t>
            </a:r>
            <a:r>
              <a:rPr lang="pl-PL" sz="1800" b="1" dirty="0"/>
              <a:t>kolory </a:t>
            </a:r>
            <a:r>
              <a:rPr lang="pl-PL" sz="1800" b="1" dirty="0" err="1"/>
              <a:t>triadowe</a:t>
            </a:r>
            <a:r>
              <a:rPr lang="pl-PL" sz="1800" dirty="0"/>
              <a:t> (kolor i barwa w jęz. polskim to synonimy). CMYK to jednocześnie jedna z przestrzeni barw w pracy z grafiką komputerową.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D9DFD05-D3EC-4942-A3BE-AF5F2E048961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23C91D0-BD37-4119-9BBF-61EA6505F22E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DEAFD9A8-72B6-4515-88D9-D9D7C1C549FB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63CAE318-5E83-4986-AF24-C73ACE1054E2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3AEAF053-2E8C-4F58-8328-0598BAC4E4C4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883712D6-A923-45CE-8C62-10641795A250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DB4D5445-771D-40EF-92FE-58B2409EDD38}"/>
              </a:ext>
            </a:extLst>
          </p:cNvPr>
          <p:cNvGrpSpPr/>
          <p:nvPr/>
        </p:nvGrpSpPr>
        <p:grpSpPr>
          <a:xfrm>
            <a:off x="5436096" y="2174546"/>
            <a:ext cx="3447808" cy="3430207"/>
            <a:chOff x="5436096" y="2314662"/>
            <a:chExt cx="3447808" cy="3430207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F6985493-3054-4A66-B9BB-24DC159D5C10}"/>
                </a:ext>
              </a:extLst>
            </p:cNvPr>
            <p:cNvSpPr/>
            <p:nvPr/>
          </p:nvSpPr>
          <p:spPr bwMode="auto">
            <a:xfrm>
              <a:off x="5436096" y="2314662"/>
              <a:ext cx="3447808" cy="343020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302D0496-5CFB-4A89-8204-90F259E0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13" y="2491263"/>
              <a:ext cx="3210373" cy="3077004"/>
            </a:xfrm>
            <a:prstGeom prst="rect">
              <a:avLst/>
            </a:prstGeom>
          </p:spPr>
        </p:pic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0BC220-7D45-44BE-B454-C0F25E8FA2CA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DCADA1B-289B-4177-BEFE-33824B310FED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F982007B-E42C-4BC2-BFBF-9BE0FFB7A114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AD1615A1-EDF0-40C9-B722-020B40B8AB72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99592" y="764704"/>
            <a:ext cx="7678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Programy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 bwMode="auto">
          <a:xfrm>
            <a:off x="1331640" y="2552700"/>
            <a:ext cx="70567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Program </a:t>
            </a:r>
            <a:r>
              <a:rPr lang="pl-PL" sz="1600" dirty="0" err="1"/>
              <a:t>Itunes</a:t>
            </a:r>
            <a:endParaRPr lang="pl-PL" sz="1600" dirty="0"/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Program </a:t>
            </a:r>
            <a:r>
              <a:rPr lang="pl-PL" sz="1600" dirty="0" err="1"/>
              <a:t>Irfanview</a:t>
            </a:r>
            <a:endParaRPr lang="pl-PL" sz="1600" dirty="0"/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Program </a:t>
            </a:r>
            <a:r>
              <a:rPr lang="pl-PL" sz="1600" dirty="0" err="1"/>
              <a:t>Audacity</a:t>
            </a:r>
            <a:endParaRPr lang="pl-PL" sz="1600" dirty="0"/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Program Windows Movie Maker</a:t>
            </a:r>
            <a:endParaRPr lang="pl-PL" sz="1600" dirty="0"/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Program Pazera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Program </a:t>
            </a:r>
            <a:r>
              <a:rPr lang="pl-PL" sz="1600" dirty="0" err="1"/>
              <a:t>Paint</a:t>
            </a:r>
            <a:r>
              <a:rPr lang="pl-PL" sz="1600" dirty="0"/>
              <a:t> Shop Pro 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Tworzenie projektu końcowego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ED0847D0-9481-4CCD-918F-A1C561A0F768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320F8F9-04BF-4F76-B2AE-2987CE248184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4667F87B-CA5B-4BE8-8229-E1FF24A4A7E6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id="{0679B2B2-71A4-4F40-B12C-FA51782DDCE2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AE094E8C-0FD9-4092-A0A4-34842184613E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494BD1D3-E385-484D-ABA2-EB7B7FC0D810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29EF0B05-1A3D-42A4-8D2F-6CA319FB6800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9B71931-D9E8-4789-97F5-65D6C56BE59B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0DEB8FA1-3751-49DF-96BB-9904CD49FAB6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28B942FA-BE9E-4C3A-8B41-7F98FC0FA9FD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0387" y="3717032"/>
            <a:ext cx="7678737" cy="1446550"/>
          </a:xfrm>
        </p:spPr>
        <p:txBody>
          <a:bodyPr/>
          <a:lstStyle/>
          <a:p>
            <a:r>
              <a:rPr lang="pl-PL" dirty="0"/>
              <a:t>Techniki </a:t>
            </a:r>
            <a:br>
              <a:rPr lang="pl-PL" dirty="0"/>
            </a:br>
            <a:r>
              <a:rPr lang="pl-PL" dirty="0"/>
              <a:t>multimedialne</a:t>
            </a:r>
            <a:endParaRPr lang="fr-FR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4B9AF86-C14B-45EE-96D5-91739D944528}"/>
              </a:ext>
            </a:extLst>
          </p:cNvPr>
          <p:cNvGrpSpPr/>
          <p:nvPr/>
        </p:nvGrpSpPr>
        <p:grpSpPr>
          <a:xfrm>
            <a:off x="0" y="548680"/>
            <a:ext cx="9144000" cy="720080"/>
            <a:chOff x="0" y="548680"/>
            <a:chExt cx="9144000" cy="720080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5C41A6C9-5A16-4C17-9DAF-1760E3D1E2A3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EADABF03-53C7-4056-A2F4-943F7643C1EB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2EABB33C-9664-4468-A0F6-6893D8D3CFBC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7" name="Obraz 6">
                <a:extLst>
                  <a:ext uri="{FF2B5EF4-FFF2-40B4-BE49-F238E27FC236}">
                    <a16:creationId xmlns:a16="http://schemas.microsoft.com/office/drawing/2014/main" id="{BE5A7672-2B76-4DAB-91C6-E0098226C495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FDF5A8F0-4CD6-4628-9709-6D7ECF5E36B8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2838C837-D069-4B80-943E-4E5213477ACC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BE8E5CA4-5F27-4262-91D8-58CD71F65DB5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5F181EF7-7240-4C83-BBBC-F6E1F633E605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D996FEFE-55F7-47E9-900F-5375333A241A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75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pl-PL" b="1" dirty="0"/>
              <a:t>Multimedia</a:t>
            </a: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4"/>
            <a:ext cx="8110537" cy="4191000"/>
          </a:xfrm>
          <a:ln/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dirty="0"/>
              <a:t> </a:t>
            </a:r>
            <a:r>
              <a:rPr lang="pl-PL" sz="2000" dirty="0"/>
              <a:t>(z łac. Multum + Medium) to </a:t>
            </a:r>
            <a:r>
              <a:rPr lang="pl-PL" sz="2000" dirty="0">
                <a:hlinkClick r:id="rId2" tooltip="Środki masowego przekazu"/>
              </a:rPr>
              <a:t>media</a:t>
            </a:r>
            <a:r>
              <a:rPr lang="pl-PL" sz="2000" dirty="0"/>
              <a:t>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 które wykorzystują różne formy informacji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 oraz różne formy ich przekazu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 (np. </a:t>
            </a:r>
            <a:r>
              <a:rPr lang="pl-PL" sz="2000" dirty="0">
                <a:hlinkClick r:id="rId3" tooltip="Tekst (literatura)"/>
              </a:rPr>
              <a:t>tekst</a:t>
            </a:r>
            <a:r>
              <a:rPr lang="pl-PL" sz="2000" dirty="0"/>
              <a:t>, </a:t>
            </a:r>
            <a:r>
              <a:rPr lang="pl-PL" sz="2000" dirty="0">
                <a:hlinkClick r:id="rId4" tooltip="Dźwięk"/>
              </a:rPr>
              <a:t>dźwięk</a:t>
            </a:r>
            <a:r>
              <a:rPr lang="pl-PL" sz="2000" dirty="0"/>
              <a:t>, </a:t>
            </a:r>
            <a:r>
              <a:rPr lang="pl-PL" sz="2000" dirty="0">
                <a:hlinkClick r:id="rId5" tooltip="Grafika"/>
              </a:rPr>
              <a:t>grafikę</a:t>
            </a:r>
            <a:r>
              <a:rPr lang="pl-PL" sz="2000" dirty="0"/>
              <a:t>, </a:t>
            </a:r>
            <a:r>
              <a:rPr lang="pl-PL" sz="2000" dirty="0">
                <a:hlinkClick r:id="rId6" tooltip="Film animowany"/>
              </a:rPr>
              <a:t>animację</a:t>
            </a:r>
            <a:r>
              <a:rPr lang="pl-PL" sz="2000" dirty="0"/>
              <a:t>, </a:t>
            </a:r>
            <a:r>
              <a:rPr lang="pl-PL" sz="2000" dirty="0">
                <a:hlinkClick r:id="rId7" tooltip="Wideo"/>
              </a:rPr>
              <a:t>wideo</a:t>
            </a:r>
            <a:r>
              <a:rPr lang="pl-PL" sz="2000" dirty="0"/>
              <a:t>)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w celu dostarczania odbiorcom informacji lub rozrywki</a:t>
            </a:r>
            <a:endParaRPr lang="fr-FR" sz="20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3657B02-DC7D-4B79-BAC3-F5C0DAC0FEEC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9743B20-B437-496F-A481-F93F163E0A53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30CC094B-0696-4DB8-B2B5-3902D36054B8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FA5760FB-A2FB-41CF-94B7-6D9CD5F620CE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3849D7D3-686C-4D21-9E52-6D2833344B09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D038B913-1A01-4731-AE98-CAEC17AFF133}"/>
                  </a:ext>
                </a:extLst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C6C1A75-6AEC-4264-B604-F58DD845D387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F98D0B4A-0C30-41B1-92A2-D2913EC693FB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EF7F9432-0920-4EE1-891C-487DF866E072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99FB3B0-4061-4692-A156-8291469416DA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6268" y="895044"/>
            <a:ext cx="8162925" cy="830997"/>
          </a:xfrm>
        </p:spPr>
        <p:txBody>
          <a:bodyPr/>
          <a:lstStyle/>
          <a:p>
            <a:r>
              <a:rPr lang="pl-PL" sz="2400" dirty="0"/>
              <a:t>Zastosowanie </a:t>
            </a:r>
            <a:br>
              <a:rPr lang="pl-PL" sz="2400" dirty="0"/>
            </a:br>
            <a:r>
              <a:rPr lang="pl-PL" sz="2400" dirty="0"/>
              <a:t>technik multimedialnych w edukacji</a:t>
            </a:r>
            <a:endParaRPr lang="fr-FR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09" y="2204864"/>
            <a:ext cx="8110537" cy="4191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B</a:t>
            </a:r>
            <a:r>
              <a:rPr lang="pl-PL" sz="2800" dirty="0">
                <a:latin typeface="Times New Roman" charset="0"/>
                <a:cs typeface="Times New Roman" charset="0"/>
              </a:rPr>
              <a:t>udzenie zainteresowań poznawczych</a:t>
            </a:r>
            <a:r>
              <a:rPr lang="pl-PL" sz="2800" dirty="0"/>
              <a:t>.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R</a:t>
            </a:r>
            <a:r>
              <a:rPr lang="pl-PL" sz="2800" dirty="0">
                <a:latin typeface="Times New Roman" charset="0"/>
                <a:cs typeface="Times New Roman" charset="0"/>
              </a:rPr>
              <a:t>ozwój zdolności twórczych</a:t>
            </a:r>
            <a:r>
              <a:rPr lang="pl-PL" sz="2800" dirty="0"/>
              <a:t>.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E</a:t>
            </a:r>
            <a:r>
              <a:rPr lang="pl-PL" sz="2800" dirty="0">
                <a:latin typeface="Times New Roman" charset="0"/>
                <a:cs typeface="Times New Roman" charset="0"/>
              </a:rPr>
              <a:t>dycja np. prasy uczniowskiej</a:t>
            </a:r>
            <a:r>
              <a:rPr lang="pl-PL" sz="2800" dirty="0"/>
              <a:t>.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K</a:t>
            </a:r>
            <a:r>
              <a:rPr lang="pl-PL" sz="2800" dirty="0">
                <a:latin typeface="Times New Roman" charset="0"/>
                <a:cs typeface="Times New Roman" charset="0"/>
              </a:rPr>
              <a:t>opiowanie materiałów tekstowych i graficznych.</a:t>
            </a:r>
            <a:endParaRPr lang="pl-PL" sz="2800" dirty="0"/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R</a:t>
            </a:r>
            <a:r>
              <a:rPr lang="pl-PL" sz="2800" dirty="0">
                <a:latin typeface="Times New Roman" charset="0"/>
                <a:cs typeface="Times New Roman" charset="0"/>
              </a:rPr>
              <a:t>ejestracja i przetwarzanie zapisu dźwiękowego komponowanej przez uczniów muzyk</a:t>
            </a:r>
            <a:r>
              <a:rPr lang="pl-PL" sz="2800" dirty="0">
                <a:latin typeface="Times New Roman" charset="0"/>
              </a:rPr>
              <a:t>i.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Opracowanie testów, pomocy do lekcji.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charset="0"/>
              </a:rPr>
              <a:t>Opracowanie sprawdzianów itp.</a:t>
            </a:r>
            <a:endParaRPr lang="pl-PL" sz="28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1113E5D-0CA2-43E3-8015-4F64133871FD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824837E-BE91-412E-BB73-CBF3484D51D7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61AC572A-8677-4138-8D74-1F8B84828903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A28B42C-1D3D-4234-B744-6A04AEAA7406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7846E5A6-0E1E-4D47-A27A-3AE0A80C40EE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448ECE6B-E21C-4FDF-AEC7-4CE7604B054F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DDA9C36-79A6-4C7D-A540-F23EB9A9AA67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BB670914-ADFA-474D-916D-66FBB69CFB20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01733783-33FC-4F8A-9B34-53F864A053FB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3E19C66-1039-430B-868D-E3D09E083BA6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2930" y="861892"/>
            <a:ext cx="8162925" cy="830997"/>
          </a:xfrm>
        </p:spPr>
        <p:txBody>
          <a:bodyPr/>
          <a:lstStyle/>
          <a:p>
            <a:r>
              <a:rPr lang="pl-PL" sz="2400" dirty="0"/>
              <a:t>Korzyści </a:t>
            </a:r>
            <a:br>
              <a:rPr lang="pl-PL" sz="2400" dirty="0"/>
            </a:br>
            <a:r>
              <a:rPr lang="pl-PL" sz="2400" dirty="0"/>
              <a:t>z zastosowania multimediów.</a:t>
            </a:r>
            <a:endParaRPr lang="fr-FR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348880"/>
            <a:ext cx="8110537" cy="4191000"/>
          </a:xfrm>
          <a:ln/>
        </p:spPr>
        <p:txBody>
          <a:bodyPr/>
          <a:lstStyle/>
          <a:p>
            <a:r>
              <a:rPr lang="pl-PL" sz="2800" dirty="0">
                <a:latin typeface="Times New Roman" charset="0"/>
              </a:rPr>
              <a:t>U</a:t>
            </a:r>
            <a:r>
              <a:rPr lang="pl-PL" sz="2800" dirty="0">
                <a:latin typeface="Times New Roman" charset="0"/>
                <a:cs typeface="Times New Roman" charset="0"/>
              </a:rPr>
              <a:t>atrakcyjnianie lekcji</a:t>
            </a:r>
            <a:r>
              <a:rPr lang="pl-PL" sz="2800" dirty="0"/>
              <a:t>.</a:t>
            </a:r>
          </a:p>
          <a:p>
            <a:r>
              <a:rPr lang="pl-PL" sz="2800" dirty="0">
                <a:latin typeface="Times New Roman" charset="0"/>
              </a:rPr>
              <a:t>D</a:t>
            </a:r>
            <a:r>
              <a:rPr lang="pl-PL" sz="2800" dirty="0">
                <a:latin typeface="Times New Roman" charset="0"/>
                <a:cs typeface="Times New Roman" charset="0"/>
              </a:rPr>
              <a:t>yscyplinowanie uczniów</a:t>
            </a:r>
            <a:r>
              <a:rPr lang="pl-PL" sz="2800" dirty="0"/>
              <a:t>.</a:t>
            </a:r>
          </a:p>
          <a:p>
            <a:r>
              <a:rPr lang="pl-PL" sz="2800" dirty="0">
                <a:latin typeface="Times New Roman" charset="0"/>
              </a:rPr>
              <a:t>W</a:t>
            </a:r>
            <a:r>
              <a:rPr lang="pl-PL" sz="2800" dirty="0">
                <a:latin typeface="Times New Roman" charset="0"/>
                <a:cs typeface="Times New Roman" charset="0"/>
              </a:rPr>
              <a:t>spomaganie rozwoju osobowości</a:t>
            </a:r>
            <a:r>
              <a:rPr lang="pl-PL" sz="2800" dirty="0">
                <a:latin typeface="Times New Roman" charset="0"/>
              </a:rPr>
              <a:t>.</a:t>
            </a:r>
          </a:p>
          <a:p>
            <a:r>
              <a:rPr lang="pl-PL" sz="2800" dirty="0">
                <a:latin typeface="Times New Roman" charset="0"/>
              </a:rPr>
              <a:t>R</a:t>
            </a:r>
            <a:r>
              <a:rPr lang="pl-PL" sz="2800" dirty="0">
                <a:latin typeface="Times New Roman" charset="0"/>
                <a:cs typeface="Times New Roman" charset="0"/>
              </a:rPr>
              <a:t>ozwijanie myślenia twórczego</a:t>
            </a:r>
            <a:r>
              <a:rPr lang="pl-PL" sz="2800" dirty="0"/>
              <a:t>.</a:t>
            </a:r>
          </a:p>
          <a:p>
            <a:r>
              <a:rPr lang="pl-PL" sz="2800" dirty="0">
                <a:latin typeface="Times New Roman" charset="0"/>
              </a:rPr>
              <a:t>U</a:t>
            </a:r>
            <a:r>
              <a:rPr lang="pl-PL" sz="2800" dirty="0">
                <a:latin typeface="Times New Roman" charset="0"/>
                <a:cs typeface="Times New Roman" charset="0"/>
              </a:rPr>
              <a:t>zyskiwanie lepszych wyników nauczania.</a:t>
            </a:r>
            <a:endParaRPr lang="pl-PL" sz="2800" dirty="0"/>
          </a:p>
          <a:p>
            <a:r>
              <a:rPr lang="pl-PL" sz="2800" dirty="0">
                <a:latin typeface="Times New Roman" charset="0"/>
              </a:rPr>
              <a:t>D</a:t>
            </a:r>
            <a:r>
              <a:rPr lang="pl-PL" sz="2800" dirty="0">
                <a:latin typeface="Times New Roman" charset="0"/>
                <a:cs typeface="Times New Roman" charset="0"/>
              </a:rPr>
              <a:t>iagnozowanie zaburzeń rozwojowych</a:t>
            </a:r>
            <a:r>
              <a:rPr lang="pl-PL" sz="2800" dirty="0">
                <a:latin typeface="Times New Roman" charset="0"/>
              </a:rPr>
              <a:t>.</a:t>
            </a:r>
            <a:r>
              <a:rPr lang="pl-PL" sz="2800" dirty="0"/>
              <a:t>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8D90401-9555-4A95-87CF-36A3F01F44AF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6418BD7-66E8-4F6C-830D-4BF923BC6CBE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C62D930D-2E2E-4328-AC4B-359E5CB1E5E0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ED50057D-8296-4247-AB9F-E963BEAE5CDF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15D55609-DFB3-411B-B2B5-94FD4E06C8AD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CD695D92-BDD2-47C6-92AE-AB3784014E7A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022AB48-3256-4EAD-B4EC-952C76F6158C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E642E972-24C3-40EA-ABA9-08CA64C7263D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962245DE-9A2B-43C9-A49F-D2BC8DCB9634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610AC51-5E28-4E9A-843D-DE233759D7C4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23583"/>
            <a:ext cx="8162925" cy="523220"/>
          </a:xfrm>
        </p:spPr>
        <p:txBody>
          <a:bodyPr/>
          <a:lstStyle/>
          <a:p>
            <a:r>
              <a:rPr lang="pl-PL" sz="2800" dirty="0"/>
              <a:t>Podział grafiki komputerowej</a:t>
            </a:r>
            <a:endParaRPr lang="fr-FR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8110537" cy="792088"/>
          </a:xfrm>
          <a:ln/>
        </p:spPr>
        <p:txBody>
          <a:bodyPr/>
          <a:lstStyle/>
          <a:p>
            <a:r>
              <a:rPr lang="pl-PL" sz="2800" dirty="0">
                <a:latin typeface="Times New Roman" charset="0"/>
              </a:rPr>
              <a:t>Grafika RASTROWA</a:t>
            </a:r>
            <a:r>
              <a:rPr lang="pl-PL" sz="28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2060848"/>
            <a:ext cx="49685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Grafika WEKTOROWA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302" y="2542450"/>
            <a:ext cx="3096344" cy="3591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302849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E7ABF7D3-A5DC-431D-9919-A0809FD8713B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76D3A317-A07E-42CA-A273-B2AB9F9A3E63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C85191E1-5133-4A04-B3DB-F268474E2EB8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id="{92B1AC7F-C4E5-4067-949B-D997931335FD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49B6BF99-E2B3-49E3-9849-9A4EFE87AE54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05F20C35-5AA6-40CC-BA9B-4B36383E21D8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D5B3B09-7E4F-4A68-AF54-203F1A0DED15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6C6ABA5F-0066-494B-8DF4-53EC646B2C28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EBD87273-9B62-4223-BCF6-7B77B8746868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B9E4CE63-C688-450A-89E7-9EB81B421FE3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pl-PL" b="1" dirty="0"/>
              <a:t>Grafika rastrowa</a:t>
            </a: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373" y="1920202"/>
            <a:ext cx="8110537" cy="4191000"/>
          </a:xfrm>
          <a:ln/>
        </p:spPr>
        <p:txBody>
          <a:bodyPr/>
          <a:lstStyle/>
          <a:p>
            <a:pPr eaLnBrk="1" hangingPunct="1"/>
            <a:r>
              <a:rPr lang="pl-PL" sz="1400" dirty="0"/>
              <a:t>Obraz to </a:t>
            </a:r>
            <a:br>
              <a:rPr lang="pl-PL" sz="1400" dirty="0"/>
            </a:br>
            <a:r>
              <a:rPr lang="pl-PL" sz="1400" b="1" dirty="0"/>
              <a:t>mozaika maleńkich punktów</a:t>
            </a:r>
            <a:r>
              <a:rPr lang="pl-PL" sz="1400" dirty="0"/>
              <a:t>, zwanych pikselami. Każdy </a:t>
            </a:r>
            <a:r>
              <a:rPr lang="pl-PL" sz="1400" b="1" dirty="0"/>
              <a:t>piksel ma swoje miejsce i kolor</a:t>
            </a:r>
            <a:r>
              <a:rPr lang="pl-PL" sz="1400" dirty="0"/>
              <a:t>. Tworzone w ten sposób obrazy zwykło się nazywać </a:t>
            </a:r>
            <a:r>
              <a:rPr lang="pl-PL" sz="1400" b="1" dirty="0"/>
              <a:t>mapami bitowymi </a:t>
            </a:r>
            <a:r>
              <a:rPr lang="pl-PL" sz="1400" dirty="0"/>
              <a:t>(potocznie-bitmapami). </a:t>
            </a:r>
          </a:p>
          <a:p>
            <a:pPr eaLnBrk="1" hangingPunct="1"/>
            <a:r>
              <a:rPr lang="pl-PL" sz="1400" dirty="0"/>
              <a:t>Zastosowanie:</a:t>
            </a:r>
          </a:p>
          <a:p>
            <a:pPr lvl="1" eaLnBrk="1" hangingPunct="1"/>
            <a:r>
              <a:rPr lang="pl-PL" sz="1400" dirty="0"/>
              <a:t>Edycja fotografii (retusz, kolorowanie, nakładanie filtrów),</a:t>
            </a:r>
          </a:p>
          <a:p>
            <a:pPr lvl="1" eaLnBrk="1" hangingPunct="1"/>
            <a:r>
              <a:rPr lang="pl-PL" sz="1400" dirty="0"/>
              <a:t>Animowane obrazki typu </a:t>
            </a:r>
            <a:r>
              <a:rPr lang="pl-PL" sz="1400" dirty="0" err="1"/>
              <a:t>gif</a:t>
            </a:r>
            <a:r>
              <a:rPr lang="pl-PL" sz="1400" dirty="0"/>
              <a:t>,</a:t>
            </a:r>
          </a:p>
          <a:p>
            <a:pPr lvl="1" eaLnBrk="1" hangingPunct="1"/>
            <a:r>
              <a:rPr lang="pl-PL" sz="1400" dirty="0"/>
              <a:t>Elementy stron WWW.</a:t>
            </a:r>
          </a:p>
          <a:p>
            <a:r>
              <a:rPr lang="pl-PL" sz="1400" dirty="0"/>
              <a:t>Przykładowe programy: </a:t>
            </a:r>
            <a:r>
              <a:rPr lang="pl-PL" sz="1400" i="1" dirty="0" err="1"/>
              <a:t>Photoshop</a:t>
            </a:r>
            <a:r>
              <a:rPr lang="pl-PL" sz="1400" i="1" dirty="0"/>
              <a:t>, Corel </a:t>
            </a:r>
            <a:r>
              <a:rPr lang="pl-PL" sz="1400" i="1" dirty="0" err="1"/>
              <a:t>Photopaint</a:t>
            </a:r>
            <a:r>
              <a:rPr lang="pl-PL" sz="1400" i="1" dirty="0"/>
              <a:t>, </a:t>
            </a:r>
            <a:r>
              <a:rPr lang="pl-PL" sz="1400" i="1" dirty="0" err="1"/>
              <a:t>Paint</a:t>
            </a:r>
            <a:r>
              <a:rPr lang="pl-PL" sz="1400" i="1" dirty="0"/>
              <a:t> Shop Pro, GIMP, </a:t>
            </a:r>
            <a:endParaRPr lang="fr-FR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0942" t="11197" r="10942" b="15024"/>
          <a:stretch>
            <a:fillRect/>
          </a:stretch>
        </p:blipFill>
        <p:spPr bwMode="auto">
          <a:xfrm>
            <a:off x="6497972" y="4221088"/>
            <a:ext cx="2118073" cy="169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34162" y="4328563"/>
            <a:ext cx="2118073" cy="158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36802" y="4328563"/>
            <a:ext cx="2118073" cy="158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C0A8446D-DD13-43E5-BF0D-1A0A8F66BD5A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2526F150-8C99-48FE-AB1A-D8EE8C72E0A7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20F00743-BC00-485F-8BE2-5DFCD4BE59CE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9421C3F1-2275-4DC8-A6F9-428CFFF44293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446FA9E2-B4A8-4E38-A299-7062DE4C1B85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Obraz 14">
                <a:extLst>
                  <a:ext uri="{FF2B5EF4-FFF2-40B4-BE49-F238E27FC236}">
                    <a16:creationId xmlns:a16="http://schemas.microsoft.com/office/drawing/2014/main" id="{54F6EA77-C99D-4975-BB7C-6A0322966E85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2E6BC981-9FE8-40A4-A3CA-61A45ADA7D22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2BCA190C-0504-4B33-A0F4-8C03B2A1B356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6D83E44-66C1-4832-AC28-DB579EE3DD03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E52FF886-B98C-464E-BE11-2DAA495EACEC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pl-PL" sz="3600" b="1" dirty="0"/>
              <a:t>Bitmapa</a:t>
            </a:r>
            <a:endParaRPr lang="fr-FR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4"/>
            <a:ext cx="8110537" cy="4191000"/>
          </a:xfrm>
          <a:ln/>
        </p:spPr>
        <p:txBody>
          <a:bodyPr/>
          <a:lstStyle/>
          <a:p>
            <a:pPr lvl="0"/>
            <a:r>
              <a:rPr lang="pl-PL" sz="1400" dirty="0"/>
              <a:t>jest to sposób przedstawiania grafiki komputerowej dwuwymiarowej polegający na </a:t>
            </a:r>
            <a:r>
              <a:rPr lang="pl-PL" sz="1400" b="1" dirty="0"/>
              <a:t>określeniu położenia każdego piksela obrazu, oraz przypisaniu mu wartości bitowej określającej kolor w danym trybie koloru</a:t>
            </a:r>
            <a:r>
              <a:rPr lang="pl-PL" sz="1400" dirty="0"/>
              <a:t>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 l="10640" t="10851" r="10640" b="14700"/>
          <a:stretch>
            <a:fillRect/>
          </a:stretch>
        </p:blipFill>
        <p:spPr bwMode="auto">
          <a:xfrm>
            <a:off x="5067977" y="3194039"/>
            <a:ext cx="3528392" cy="268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948" y="3216022"/>
            <a:ext cx="35603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3BDA3913-262C-4A42-8652-039415F5D285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52AAED2C-477F-4838-B3C8-78526939A0E1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2BFEFF3B-2388-4AB9-8D04-9C51EEA72AF4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2D13AC86-FFED-47B5-BC0E-9DAE287CCFCE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0994D9CE-2BDD-4C0A-B5ED-E283FFD2E49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4EE49D1-7A29-48F0-9980-58B6601417FA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8A1F9DB2-0C55-4A3D-AB62-3CB0A19EF541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FDFEF524-663B-43B0-A363-5395B9A27458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4FAB4939-23EF-466F-BC55-9816CD522C14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92743E1C-A890-48EE-8324-439F57D918C5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179" y="996252"/>
            <a:ext cx="8162925" cy="523220"/>
          </a:xfrm>
        </p:spPr>
        <p:txBody>
          <a:bodyPr/>
          <a:lstStyle/>
          <a:p>
            <a:r>
              <a:rPr lang="pl-PL" sz="2800" dirty="0"/>
              <a:t>Grafika rastrowa –rozdzielczość</a:t>
            </a:r>
            <a:endParaRPr lang="fr-FR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0231" y="1878338"/>
            <a:ext cx="80385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pl-PL" sz="1200" dirty="0"/>
              <a:t>Liczba pikseli użytych do odwzorowania obrazu w komputerze zależy od jego</a:t>
            </a:r>
            <a:r>
              <a:rPr lang="pl-PL" sz="1200" b="1" dirty="0"/>
              <a:t> rozdzielczości. </a:t>
            </a:r>
            <a:r>
              <a:rPr lang="pl-PL" sz="1200" dirty="0"/>
              <a:t>Pojęcie to określa </a:t>
            </a:r>
            <a:r>
              <a:rPr lang="pl-PL" sz="1200" b="1" dirty="0"/>
              <a:t>liczbę pikseli przypadającą na jednostkę powierzchni</a:t>
            </a:r>
            <a:r>
              <a:rPr lang="pl-PL" sz="1200" dirty="0"/>
              <a:t>. Im wyższa jest rozdzielczość obrazka, tym więcej pikseli (tym większy jest jego plik) - tym lepsza jakość.</a:t>
            </a:r>
            <a:endParaRPr kumimoji="0" lang="pl-PL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21DC026-6C83-4EE8-833F-3A3E704EDDC1}"/>
              </a:ext>
            </a:extLst>
          </p:cNvPr>
          <p:cNvGrpSpPr/>
          <p:nvPr/>
        </p:nvGrpSpPr>
        <p:grpSpPr>
          <a:xfrm>
            <a:off x="2411760" y="2935617"/>
            <a:ext cx="6334220" cy="3151283"/>
            <a:chOff x="1195079" y="2609340"/>
            <a:chExt cx="6334220" cy="3151283"/>
          </a:xfrm>
        </p:grpSpPr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195079" y="2624311"/>
              <a:ext cx="4247728" cy="1489343"/>
            </a:xfrm>
            <a:prstGeom prst="rect">
              <a:avLst/>
            </a:prstGeom>
            <a:noFill/>
            <a:ln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40434" t="45467" r="50227" b="42854"/>
            <a:stretch>
              <a:fillRect/>
            </a:stretch>
          </p:blipFill>
          <p:spPr bwMode="auto">
            <a:xfrm>
              <a:off x="5652120" y="2609340"/>
              <a:ext cx="1877179" cy="1502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18103" t="27538" r="44572" b="25822"/>
            <a:stretch>
              <a:fillRect/>
            </a:stretch>
          </p:blipFill>
          <p:spPr bwMode="auto">
            <a:xfrm>
              <a:off x="5652120" y="4233858"/>
              <a:ext cx="1877179" cy="150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224694" y="4238301"/>
              <a:ext cx="4247728" cy="1522322"/>
            </a:xfrm>
            <a:prstGeom prst="rect">
              <a:avLst/>
            </a:prstGeom>
            <a:noFill/>
            <a:ln/>
          </p:spPr>
        </p:pic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EE7C71C-D148-47B7-BC84-D7D4A4E598EC}"/>
              </a:ext>
            </a:extLst>
          </p:cNvPr>
          <p:cNvGrpSpPr/>
          <p:nvPr/>
        </p:nvGrpSpPr>
        <p:grpSpPr>
          <a:xfrm>
            <a:off x="-14807" y="7504"/>
            <a:ext cx="9144000" cy="720080"/>
            <a:chOff x="0" y="548680"/>
            <a:chExt cx="9144000" cy="720080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982AE7AA-9066-474D-8B9A-0788BC72C552}"/>
                </a:ext>
              </a:extLst>
            </p:cNvPr>
            <p:cNvSpPr/>
            <p:nvPr/>
          </p:nvSpPr>
          <p:spPr bwMode="auto">
            <a:xfrm>
              <a:off x="0" y="548680"/>
              <a:ext cx="914400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8503C77C-912B-4A7D-BD36-9499FD6C254F}"/>
                </a:ext>
              </a:extLst>
            </p:cNvPr>
            <p:cNvGrpSpPr/>
            <p:nvPr/>
          </p:nvGrpSpPr>
          <p:grpSpPr>
            <a:xfrm>
              <a:off x="1043608" y="548680"/>
              <a:ext cx="7241522" cy="720080"/>
              <a:chOff x="0" y="640230"/>
              <a:chExt cx="9144000" cy="1296144"/>
            </a:xfrm>
          </p:grpSpPr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A0585C30-A2E0-4447-9148-2EBF6D0999C2}"/>
                  </a:ext>
                </a:extLst>
              </p:cNvPr>
              <p:cNvSpPr/>
              <p:nvPr/>
            </p:nvSpPr>
            <p:spPr bwMode="auto">
              <a:xfrm>
                <a:off x="0" y="640230"/>
                <a:ext cx="9144000" cy="12961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08F8BEE6-8E40-42EC-B1D6-F5A21A30DADE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45" y="784246"/>
                <a:ext cx="7200800" cy="916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8ECFB12E-F777-4857-8E57-2851796BE5A6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187" y="1026001"/>
                <a:ext cx="1397625" cy="818823"/>
              </a:xfrm>
              <a:prstGeom prst="rect">
                <a:avLst/>
              </a:prstGeom>
            </p:spPr>
          </p:pic>
        </p:grp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3B75248-5436-41CD-A8A6-48A6FAB669EF}"/>
              </a:ext>
            </a:extLst>
          </p:cNvPr>
          <p:cNvGrpSpPr/>
          <p:nvPr/>
        </p:nvGrpSpPr>
        <p:grpSpPr>
          <a:xfrm>
            <a:off x="-2638" y="6162063"/>
            <a:ext cx="9146638" cy="711499"/>
            <a:chOff x="-2638" y="6162063"/>
            <a:chExt cx="9146638" cy="711499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5482FC10-AD98-4EB0-9ADC-DCF066176985}"/>
                </a:ext>
              </a:extLst>
            </p:cNvPr>
            <p:cNvSpPr/>
            <p:nvPr/>
          </p:nvSpPr>
          <p:spPr bwMode="auto">
            <a:xfrm>
              <a:off x="-2638" y="6217770"/>
              <a:ext cx="9144000" cy="65579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221BFAB7-7777-4F6D-9022-A469AF6368B6}"/>
                </a:ext>
              </a:extLst>
            </p:cNvPr>
            <p:cNvSpPr txBox="1"/>
            <p:nvPr/>
          </p:nvSpPr>
          <p:spPr>
            <a:xfrm>
              <a:off x="1064916" y="6319564"/>
              <a:ext cx="753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Zespół Szkół Łączności w Gliwicach</a:t>
              </a:r>
            </a:p>
            <a:p>
              <a:endParaRPr lang="pl-PL" sz="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pl-PL" sz="11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44-100 Gliwice           ul. Warszawska 35          tel. 32 231 36 12       </a:t>
              </a:r>
              <a:r>
                <a:rPr lang="pl-PL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www.zsl.gliwice.pl</a:t>
              </a:r>
              <a:endParaRPr lang="pl-PL" sz="11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49F87538-AE45-476B-8BA7-3A5F86AF7BA5}"/>
                </a:ext>
              </a:extLst>
            </p:cNvPr>
            <p:cNvSpPr/>
            <p:nvPr/>
          </p:nvSpPr>
          <p:spPr bwMode="auto">
            <a:xfrm>
              <a:off x="2638" y="6162063"/>
              <a:ext cx="9141362" cy="154189"/>
            </a:xfrm>
            <a:prstGeom prst="rect">
              <a:avLst/>
            </a:prstGeom>
            <a:solidFill>
              <a:srgbClr val="94AD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179" y="2503680"/>
            <a:ext cx="8110537" cy="720080"/>
          </a:xfrm>
          <a:ln/>
        </p:spPr>
        <p:txBody>
          <a:bodyPr/>
          <a:lstStyle/>
          <a:p>
            <a:r>
              <a:rPr lang="pl-PL" sz="1200" b="1" dirty="0" err="1"/>
              <a:t>dpi</a:t>
            </a:r>
            <a:r>
              <a:rPr lang="pl-PL" sz="1200" b="1" dirty="0"/>
              <a:t>= ilość pikseli na cal długości</a:t>
            </a:r>
          </a:p>
          <a:p>
            <a:r>
              <a:rPr lang="pl-PL" sz="1200" b="1" dirty="0"/>
              <a:t>1 cal=25,4 mm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theme/theme1.xml><?xml version="1.0" encoding="utf-8"?>
<a:theme xmlns:a="http://schemas.openxmlformats.org/drawingml/2006/main" name="Rayures verticales">
  <a:themeElements>
    <a:clrScheme name="Rayures vertical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Rayures vertical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ayures vertical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ures vertical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yures vertical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yures vertical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Designs\Rayures verticales.pot</Template>
  <TotalTime>6038</TotalTime>
  <Words>1312</Words>
  <Application>Microsoft Office PowerPoint</Application>
  <PresentationFormat>Pokaz na ekranie 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Verdana</vt:lpstr>
      <vt:lpstr>Wingdings</vt:lpstr>
      <vt:lpstr>Rayures verticales</vt:lpstr>
      <vt:lpstr>rezultat projektu Nowe Technologie wsparciem dla edukacji nr umowy - POWERSE-2018-1-PL01-KA101-049291 realizowanego ze środków POWER na zasadach programu Erasmus+ sektor Edukacja szkolna  „Ponadnarodowa mobilność kadry edukacji szkolnej”  </vt:lpstr>
      <vt:lpstr>Techniki  multimedialne</vt:lpstr>
      <vt:lpstr>Multimedia</vt:lpstr>
      <vt:lpstr>Zastosowanie  technik multimedialnych w edukacji</vt:lpstr>
      <vt:lpstr>Korzyści  z zastosowania multimediów.</vt:lpstr>
      <vt:lpstr>Podział grafiki komputerowej</vt:lpstr>
      <vt:lpstr>Grafika rastrowa</vt:lpstr>
      <vt:lpstr>Bitmapa</vt:lpstr>
      <vt:lpstr>Grafika rastrowa –rozdzielczość</vt:lpstr>
      <vt:lpstr>Grafika rastrowa  –rozdzielczość ekranowa</vt:lpstr>
      <vt:lpstr>Grafika rastrowa –kolory</vt:lpstr>
      <vt:lpstr>Grafika wektorowa</vt:lpstr>
      <vt:lpstr>Grafika wektorowa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jk</dc:creator>
  <cp:lastModifiedBy>Justyna Kordala</cp:lastModifiedBy>
  <cp:revision>61</cp:revision>
  <dcterms:created xsi:type="dcterms:W3CDTF">2002-09-25T22:23:30Z</dcterms:created>
  <dcterms:modified xsi:type="dcterms:W3CDTF">2021-03-28T11:42:56Z</dcterms:modified>
</cp:coreProperties>
</file>